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271" r:id="rId5"/>
    <p:sldId id="266" r:id="rId6"/>
    <p:sldId id="256" r:id="rId7"/>
    <p:sldId id="257" r:id="rId8"/>
    <p:sldId id="258" r:id="rId9"/>
    <p:sldId id="259" r:id="rId10"/>
    <p:sldId id="260" r:id="rId11"/>
    <p:sldId id="270" r:id="rId12"/>
    <p:sldId id="262" r:id="rId13"/>
    <p:sldId id="263" r:id="rId14"/>
    <p:sldId id="297" r:id="rId15"/>
    <p:sldId id="298" r:id="rId16"/>
    <p:sldId id="265" r:id="rId17"/>
    <p:sldId id="291" r:id="rId18"/>
    <p:sldId id="292" r:id="rId19"/>
    <p:sldId id="274" r:id="rId20"/>
    <p:sldId id="277" r:id="rId21"/>
    <p:sldId id="278" r:id="rId22"/>
    <p:sldId id="279" r:id="rId23"/>
    <p:sldId id="280" r:id="rId24"/>
    <p:sldId id="281" r:id="rId25"/>
    <p:sldId id="283" r:id="rId26"/>
    <p:sldId id="286" r:id="rId27"/>
    <p:sldId id="290" r:id="rId28"/>
    <p:sldId id="288" r:id="rId29"/>
    <p:sldId id="299" r:id="rId30"/>
    <p:sldId id="302" r:id="rId31"/>
    <p:sldId id="301" r:id="rId32"/>
    <p:sldId id="303" r:id="rId33"/>
    <p:sldId id="304" r:id="rId34"/>
    <p:sldId id="289" r:id="rId35"/>
    <p:sldId id="293" r:id="rId36"/>
    <p:sldId id="305" r:id="rId37"/>
    <p:sldId id="30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24666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590" autoAdjust="0"/>
  </p:normalViewPr>
  <p:slideViewPr>
    <p:cSldViewPr>
      <p:cViewPr varScale="1">
        <p:scale>
          <a:sx n="72" d="100"/>
          <a:sy n="72" d="100"/>
        </p:scale>
        <p:origin x="1320" y="54"/>
      </p:cViewPr>
      <p:guideLst>
        <p:guide orient="horz" pos="2160"/>
        <p:guide pos="2880"/>
      </p:guideLst>
    </p:cSldViewPr>
  </p:slideViewPr>
  <p:notesTextViewPr>
    <p:cViewPr>
      <p:scale>
        <a:sx n="1" d="1"/>
        <a:sy n="1" d="1"/>
      </p:scale>
      <p:origin x="0" y="0"/>
    </p:cViewPr>
  </p:notesTextViewPr>
  <p:notesViewPr>
    <p:cSldViewPr>
      <p:cViewPr varScale="1">
        <p:scale>
          <a:sx n="54" d="100"/>
          <a:sy n="54" d="100"/>
        </p:scale>
        <p:origin x="-28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F9C3AC-1097-4DC4-A232-1F783520CCB8}" type="datetimeFigureOut">
              <a:rPr lang="en-US" smtClean="0"/>
              <a:t>10/24/2014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44E7F3-98CA-47B5-9FFE-AB1C216860BD}" type="slidenum">
              <a:rPr lang="en-US" smtClean="0"/>
              <a:t>‹#›</a:t>
            </a:fld>
            <a:endParaRPr lang="en-US"/>
          </a:p>
        </p:txBody>
      </p:sp>
    </p:spTree>
    <p:extLst>
      <p:ext uri="{BB962C8B-B14F-4D97-AF65-F5344CB8AC3E}">
        <p14:creationId xmlns:p14="http://schemas.microsoft.com/office/powerpoint/2010/main" val="242343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E936D2-F7E3-48BA-B3F1-A2969BF8443B}" type="datetimeFigureOut">
              <a:rPr lang="en-US" smtClean="0"/>
              <a:t>10/24/2014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C5542-0681-472D-B527-19B3E5830AC4}" type="slidenum">
              <a:rPr lang="en-US" smtClean="0"/>
              <a:t>‹#›</a:t>
            </a:fld>
            <a:endParaRPr lang="en-US" dirty="0"/>
          </a:p>
        </p:txBody>
      </p:sp>
    </p:spTree>
    <p:extLst>
      <p:ext uri="{BB962C8B-B14F-4D97-AF65-F5344CB8AC3E}">
        <p14:creationId xmlns:p14="http://schemas.microsoft.com/office/powerpoint/2010/main" val="380739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8C5542-0681-472D-B527-19B3E5830AC4}" type="slidenum">
              <a:rPr lang="en-US" smtClean="0"/>
              <a:t>10</a:t>
            </a:fld>
            <a:endParaRPr lang="en-US" dirty="0"/>
          </a:p>
        </p:txBody>
      </p:sp>
    </p:spTree>
    <p:extLst>
      <p:ext uri="{BB962C8B-B14F-4D97-AF65-F5344CB8AC3E}">
        <p14:creationId xmlns:p14="http://schemas.microsoft.com/office/powerpoint/2010/main" val="179258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203215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398775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218397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41940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137825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3401780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1437303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86536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138305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1504761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A7A862-F9FE-4FAF-BD59-847B0644CA29}" type="datetimeFigureOut">
              <a:rPr lang="en-US" smtClean="0"/>
              <a:t>10/24/2014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E25533-9C2E-4E63-865F-A1250A76B0BD}" type="slidenum">
              <a:rPr lang="en-US" smtClean="0"/>
              <a:t>‹#›</a:t>
            </a:fld>
            <a:endParaRPr lang="en-US" dirty="0"/>
          </a:p>
        </p:txBody>
      </p:sp>
    </p:spTree>
    <p:extLst>
      <p:ext uri="{BB962C8B-B14F-4D97-AF65-F5344CB8AC3E}">
        <p14:creationId xmlns:p14="http://schemas.microsoft.com/office/powerpoint/2010/main" val="359762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5000">
              <a:schemeClr val="bg1"/>
            </a:gs>
            <a:gs pos="100000">
              <a:schemeClr val="bg1">
                <a:lumMod val="95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7A862-F9FE-4FAF-BD59-847B0644CA29}" type="datetimeFigureOut">
              <a:rPr lang="en-US" smtClean="0"/>
              <a:t>10/24/2014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25533-9C2E-4E63-865F-A1250A76B0BD}" type="slidenum">
              <a:rPr lang="en-US" smtClean="0"/>
              <a:t>‹#›</a:t>
            </a:fld>
            <a:endParaRPr lang="en-US" dirty="0"/>
          </a:p>
        </p:txBody>
      </p:sp>
    </p:spTree>
    <p:extLst>
      <p:ext uri="{BB962C8B-B14F-4D97-AF65-F5344CB8AC3E}">
        <p14:creationId xmlns:p14="http://schemas.microsoft.com/office/powerpoint/2010/main" val="2779698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www.agencypost.com/author/richardbanfield/"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www.howcast.com/guides/594-How-to-Use-Social-Media" TargetMode="Externa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hyperlink" Target="http://cbessoneducation.blogspot.com/" TargetMode="External"/><Relationship Id="rId5" Type="http://schemas.openxmlformats.org/officeDocument/2006/relationships/image" Target="../media/image13.jp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CADA%20HE%202014/FUSD%202013%20Human%20Kind.mp4"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CADA%20HE%202014/Human%20Element%20PSA%20(60%20Seconds).mp4" TargetMode="External"/><Relationship Id="rId2" Type="http://schemas.openxmlformats.org/officeDocument/2006/relationships/hyperlink" Target="CADA%20HE%202014/Human%20Element%202013-2014.mp4"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CADA%20HE%202014/A%20Pep%20Talk%20from%20Kid%20President%20to%20You.mp4"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CADA%20HE%202014/The%20Power%20of%20Words2.mp4" TargetMode="External"/><Relationship Id="rId2" Type="http://schemas.openxmlformats.org/officeDocument/2006/relationships/hyperlink" Target="CADA%20HE%202014/A%20Wall%20of%20Words.mp4"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92D050"/>
                </a:solidFill>
                <a:latin typeface="DENISE" pitchFamily="2" charset="2"/>
              </a:rPr>
              <a:t>The Human Element </a:t>
            </a:r>
          </a:p>
          <a:p>
            <a:pPr algn="ctr"/>
            <a:r>
              <a:rPr lang="en-US" sz="3600" dirty="0" smtClean="0">
                <a:solidFill>
                  <a:srgbClr val="92D050"/>
                </a:solidFill>
                <a:latin typeface="Eras Demi ITC" pitchFamily="34" charset="0"/>
              </a:rPr>
              <a:t>CADA Area C Conference Fall 2014 </a:t>
            </a:r>
            <a:endParaRPr lang="en-US" sz="3600" dirty="0">
              <a:solidFill>
                <a:srgbClr val="92D050"/>
              </a:solidFill>
              <a:latin typeface="Eras Demi ITC" pitchFamily="34" charset="0"/>
            </a:endParaRPr>
          </a:p>
        </p:txBody>
      </p:sp>
    </p:spTree>
    <p:extLst>
      <p:ext uri="{BB962C8B-B14F-4D97-AF65-F5344CB8AC3E}">
        <p14:creationId xmlns:p14="http://schemas.microsoft.com/office/powerpoint/2010/main" val="228962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dirty="0" smtClean="0">
                <a:latin typeface="Bernard MT Condensed" pitchFamily="18" charset="0"/>
              </a:rPr>
              <a:t>Where </a:t>
            </a:r>
            <a:r>
              <a:rPr lang="en-US" sz="5400" dirty="0">
                <a:latin typeface="Bernard MT Condensed" pitchFamily="18" charset="0"/>
              </a:rPr>
              <a:t>w</a:t>
            </a:r>
            <a:r>
              <a:rPr lang="en-US" sz="5400" dirty="0" smtClean="0">
                <a:latin typeface="Bernard MT Condensed" pitchFamily="18" charset="0"/>
              </a:rPr>
              <a:t>e want 2 go:</a:t>
            </a:r>
            <a:endParaRPr lang="en-US" sz="5400" dirty="0">
              <a:latin typeface="Bernard MT Condensed" pitchFamily="18" charset="0"/>
            </a:endParaRPr>
          </a:p>
        </p:txBody>
      </p:sp>
      <p:sp>
        <p:nvSpPr>
          <p:cNvPr id="3" name="Content Placeholder 2"/>
          <p:cNvSpPr>
            <a:spLocks noGrp="1"/>
          </p:cNvSpPr>
          <p:nvPr>
            <p:ph idx="1"/>
          </p:nvPr>
        </p:nvSpPr>
        <p:spPr>
          <a:xfrm>
            <a:off x="457200" y="1371600"/>
            <a:ext cx="8229600" cy="2286000"/>
          </a:xfrm>
        </p:spPr>
        <p:txBody>
          <a:bodyPr>
            <a:normAutofit fontScale="70000" lnSpcReduction="20000"/>
          </a:bodyPr>
          <a:lstStyle/>
          <a:p>
            <a:pPr>
              <a:lnSpc>
                <a:spcPct val="120000"/>
              </a:lnSpc>
              <a:spcBef>
                <a:spcPts val="0"/>
              </a:spcBef>
            </a:pPr>
            <a:r>
              <a:rPr lang="en-US" dirty="0" smtClean="0">
                <a:latin typeface="MV Boli" pitchFamily="2" charset="0"/>
                <a:cs typeface="MV Boli" pitchFamily="2" charset="0"/>
              </a:rPr>
              <a:t>HUMAN Element = Kindness/Awareness/Strength</a:t>
            </a:r>
          </a:p>
          <a:p>
            <a:pPr marL="0" indent="0">
              <a:lnSpc>
                <a:spcPct val="120000"/>
              </a:lnSpc>
              <a:spcBef>
                <a:spcPts val="0"/>
              </a:spcBef>
              <a:buNone/>
            </a:pPr>
            <a:r>
              <a:rPr lang="en-US" dirty="0" smtClean="0">
                <a:latin typeface="MV Boli" pitchFamily="2" charset="0"/>
                <a:cs typeface="MV Boli" pitchFamily="2" charset="0"/>
              </a:rPr>
              <a:t>	Promote change through a kindness culture campaign </a:t>
            </a:r>
          </a:p>
          <a:p>
            <a:pPr marL="0" lvl="0" indent="0" algn="ctr">
              <a:spcBef>
                <a:spcPts val="0"/>
              </a:spcBef>
              <a:buNone/>
            </a:pPr>
            <a:r>
              <a:rPr lang="en-US" dirty="0">
                <a:solidFill>
                  <a:srgbClr val="1F497D"/>
                </a:solidFill>
                <a:effectLst>
                  <a:outerShdw blurRad="38100" dist="38100" dir="2700000" algn="tl">
                    <a:srgbClr val="000000">
                      <a:alpha val="43137"/>
                    </a:srgbClr>
                  </a:outerShdw>
                </a:effectLst>
                <a:latin typeface="MV Boli" pitchFamily="2" charset="0"/>
                <a:cs typeface="MV Boli" pitchFamily="2" charset="0"/>
              </a:rPr>
              <a:t>FUSD</a:t>
            </a:r>
            <a:r>
              <a:rPr lang="en-US" dirty="0">
                <a:solidFill>
                  <a:prstClr val="black"/>
                </a:solidFill>
                <a:effectLst>
                  <a:outerShdw blurRad="38100" dist="38100" dir="2700000" algn="tl">
                    <a:srgbClr val="000000">
                      <a:alpha val="43137"/>
                    </a:srgbClr>
                  </a:outerShdw>
                </a:effectLst>
                <a:latin typeface="MV Boli" pitchFamily="2" charset="0"/>
                <a:cs typeface="MV Boli" pitchFamily="2" charset="0"/>
              </a:rPr>
              <a:t> </a:t>
            </a:r>
            <a:r>
              <a:rPr lang="en-US" sz="4000" b="1" dirty="0">
                <a:solidFill>
                  <a:prstClr val="black"/>
                </a:solidFill>
                <a:effectLst>
                  <a:outerShdw blurRad="38100" dist="38100" dir="2700000" algn="tl">
                    <a:srgbClr val="000000">
                      <a:alpha val="43137"/>
                    </a:srgbClr>
                  </a:outerShdw>
                </a:effectLst>
                <a:latin typeface="MV Boli" pitchFamily="2" charset="0"/>
                <a:cs typeface="MV Boli" pitchFamily="2" charset="0"/>
                <a:sym typeface="Symbol"/>
              </a:rPr>
              <a:t></a:t>
            </a:r>
            <a:r>
              <a:rPr lang="en-US" dirty="0">
                <a:solidFill>
                  <a:prstClr val="black"/>
                </a:solidFill>
                <a:effectLst>
                  <a:outerShdw blurRad="38100" dist="38100" dir="2700000" algn="tl">
                    <a:srgbClr val="000000">
                      <a:alpha val="43137"/>
                    </a:srgbClr>
                  </a:outerShdw>
                </a:effectLst>
                <a:latin typeface="MV Boli" pitchFamily="2" charset="0"/>
                <a:cs typeface="MV Boli" pitchFamily="2" charset="0"/>
                <a:sym typeface="Symbol"/>
              </a:rPr>
              <a:t> </a:t>
            </a:r>
            <a:r>
              <a:rPr lang="en-US" dirty="0">
                <a:solidFill>
                  <a:srgbClr val="006600"/>
                </a:solidFill>
                <a:effectLst>
                  <a:outerShdw blurRad="38100" dist="38100" dir="2700000" algn="tl">
                    <a:srgbClr val="000000">
                      <a:alpha val="43137"/>
                    </a:srgbClr>
                  </a:outerShdw>
                </a:effectLst>
                <a:latin typeface="MV Boli" pitchFamily="2" charset="0"/>
                <a:cs typeface="MV Boli" pitchFamily="2" charset="0"/>
              </a:rPr>
              <a:t>City of Fresno </a:t>
            </a:r>
            <a:r>
              <a:rPr lang="en-US" sz="4000" b="1" dirty="0">
                <a:solidFill>
                  <a:prstClr val="black"/>
                </a:solidFill>
                <a:effectLst>
                  <a:outerShdw blurRad="38100" dist="38100" dir="2700000" algn="tl">
                    <a:srgbClr val="000000">
                      <a:alpha val="43137"/>
                    </a:srgbClr>
                  </a:outerShdw>
                </a:effectLst>
                <a:latin typeface="MV Boli" pitchFamily="2" charset="0"/>
                <a:cs typeface="MV Boli" pitchFamily="2" charset="0"/>
                <a:sym typeface="Symbol"/>
              </a:rPr>
              <a:t></a:t>
            </a:r>
            <a:r>
              <a:rPr lang="en-US" dirty="0">
                <a:solidFill>
                  <a:prstClr val="black"/>
                </a:solidFill>
                <a:effectLst>
                  <a:outerShdw blurRad="38100" dist="38100" dir="2700000" algn="tl">
                    <a:srgbClr val="000000">
                      <a:alpha val="43137"/>
                    </a:srgbClr>
                  </a:outerShdw>
                </a:effectLst>
                <a:latin typeface="MV Boli" pitchFamily="2" charset="0"/>
                <a:cs typeface="MV Boli" pitchFamily="2" charset="0"/>
                <a:sym typeface="Symbol"/>
              </a:rPr>
              <a:t> </a:t>
            </a:r>
            <a:r>
              <a:rPr lang="en-US" dirty="0" smtClean="0">
                <a:solidFill>
                  <a:srgbClr val="FFC000"/>
                </a:solidFill>
                <a:effectLst>
                  <a:outerShdw blurRad="38100" dist="38100" dir="2700000" algn="tl">
                    <a:srgbClr val="000000">
                      <a:alpha val="43137"/>
                    </a:srgbClr>
                  </a:outerShdw>
                </a:effectLst>
                <a:latin typeface="MV Boli" pitchFamily="2" charset="0"/>
                <a:cs typeface="MV Boli" pitchFamily="2" charset="0"/>
              </a:rPr>
              <a:t>California</a:t>
            </a:r>
            <a:endParaRPr lang="en-US" dirty="0" smtClean="0">
              <a:latin typeface="MV Boli" pitchFamily="2" charset="0"/>
              <a:cs typeface="MV Boli" pitchFamily="2" charset="0"/>
            </a:endParaRPr>
          </a:p>
          <a:p>
            <a:pPr>
              <a:lnSpc>
                <a:spcPct val="120000"/>
              </a:lnSpc>
              <a:spcBef>
                <a:spcPts val="0"/>
              </a:spcBef>
            </a:pPr>
            <a:r>
              <a:rPr lang="en-US" dirty="0" smtClean="0">
                <a:latin typeface="MV Boli" pitchFamily="2" charset="0"/>
                <a:cs typeface="MV Boli" pitchFamily="2" charset="0"/>
              </a:rPr>
              <a:t>Marketing Ideas: posters, t-shirts, post cards, stickers, bracelets, local news, social media, and The Ellen Show</a:t>
            </a:r>
          </a:p>
          <a:p>
            <a:pPr>
              <a:lnSpc>
                <a:spcPct val="120000"/>
              </a:lnSpc>
              <a:spcBef>
                <a:spcPts val="0"/>
              </a:spcBef>
            </a:pPr>
            <a:endParaRPr lang="en-US" dirty="0" smtClean="0">
              <a:latin typeface="MV Boli" pitchFamily="2" charset="0"/>
              <a:cs typeface="MV Boli" pitchFamily="2" charset="0"/>
            </a:endParaRPr>
          </a:p>
        </p:txBody>
      </p:sp>
      <p:cxnSp>
        <p:nvCxnSpPr>
          <p:cNvPr id="4" name="Straight Connector 3"/>
          <p:cNvCxnSpPr/>
          <p:nvPr/>
        </p:nvCxnSpPr>
        <p:spPr>
          <a:xfrm>
            <a:off x="419100" y="1219200"/>
            <a:ext cx="8305800" cy="0"/>
          </a:xfrm>
          <a:prstGeom prst="line">
            <a:avLst/>
          </a:prstGeom>
        </p:spPr>
        <p:style>
          <a:lnRef idx="2">
            <a:schemeClr val="accent3"/>
          </a:lnRef>
          <a:fillRef idx="0">
            <a:schemeClr val="accent3"/>
          </a:fillRef>
          <a:effectRef idx="1">
            <a:schemeClr val="accent3"/>
          </a:effectRef>
          <a:fontRef idx="minor">
            <a:schemeClr val="tx1"/>
          </a:fontRef>
        </p:style>
      </p:cxnSp>
      <p:grpSp>
        <p:nvGrpSpPr>
          <p:cNvPr id="10" name="Group 9"/>
          <p:cNvGrpSpPr/>
          <p:nvPr/>
        </p:nvGrpSpPr>
        <p:grpSpPr>
          <a:xfrm>
            <a:off x="228600" y="3254276"/>
            <a:ext cx="3962400" cy="2841724"/>
            <a:chOff x="419100" y="3124200"/>
            <a:chExt cx="3962400" cy="2841724"/>
          </a:xfrm>
        </p:grpSpPr>
        <p:sp>
          <p:nvSpPr>
            <p:cNvPr id="6" name="TextBox 5"/>
            <p:cNvSpPr txBox="1"/>
            <p:nvPr/>
          </p:nvSpPr>
          <p:spPr>
            <a:xfrm>
              <a:off x="419100" y="3657600"/>
              <a:ext cx="3962400" cy="2308324"/>
            </a:xfrm>
            <a:prstGeom prst="rect">
              <a:avLst/>
            </a:prstGeom>
            <a:noFill/>
          </p:spPr>
          <p:txBody>
            <a:bodyPr wrap="square" rtlCol="0">
              <a:spAutoFit/>
            </a:bodyPr>
            <a:lstStyle/>
            <a:p>
              <a:r>
                <a:rPr lang="en-US" dirty="0" smtClean="0">
                  <a:latin typeface="MV Boli" pitchFamily="2" charset="0"/>
                  <a:cs typeface="MV Boli" pitchFamily="2" charset="0"/>
                </a:rPr>
                <a:t>Rallies</a:t>
              </a:r>
            </a:p>
            <a:p>
              <a:r>
                <a:rPr lang="en-US" dirty="0" smtClean="0">
                  <a:latin typeface="MV Boli" pitchFamily="2" charset="0"/>
                  <a:cs typeface="MV Boli" pitchFamily="2" charset="0"/>
                </a:rPr>
                <a:t>Human Element theme days/weeks </a:t>
              </a:r>
            </a:p>
            <a:p>
              <a:r>
                <a:rPr lang="en-US" dirty="0" smtClean="0">
                  <a:latin typeface="MV Boli" pitchFamily="2" charset="0"/>
                  <a:cs typeface="MV Boli" pitchFamily="2" charset="0"/>
                </a:rPr>
                <a:t>Kindness Curriculum</a:t>
              </a:r>
            </a:p>
            <a:p>
              <a:r>
                <a:rPr lang="en-US" dirty="0" smtClean="0">
                  <a:latin typeface="MV Boli" pitchFamily="2" charset="0"/>
                  <a:cs typeface="MV Boli" pitchFamily="2" charset="0"/>
                </a:rPr>
                <a:t>Videos</a:t>
              </a:r>
            </a:p>
            <a:p>
              <a:r>
                <a:rPr lang="en-US" dirty="0">
                  <a:latin typeface="MV Boli" pitchFamily="2" charset="0"/>
                  <a:cs typeface="MV Boli" pitchFamily="2" charset="0"/>
                </a:rPr>
                <a:t>H</a:t>
              </a:r>
              <a:r>
                <a:rPr lang="en-US" dirty="0" smtClean="0">
                  <a:latin typeface="MV Boli" pitchFamily="2" charset="0"/>
                  <a:cs typeface="MV Boli" pitchFamily="2" charset="0"/>
                </a:rPr>
                <a:t>igh-5 hallways</a:t>
              </a:r>
            </a:p>
            <a:p>
              <a:r>
                <a:rPr lang="en-US" dirty="0">
                  <a:latin typeface="MV Boli" pitchFamily="2" charset="0"/>
                  <a:cs typeface="MV Boli" pitchFamily="2" charset="0"/>
                </a:rPr>
                <a:t>S</a:t>
              </a:r>
              <a:r>
                <a:rPr lang="en-US" dirty="0" smtClean="0">
                  <a:latin typeface="MV Boli" pitchFamily="2" charset="0"/>
                  <a:cs typeface="MV Boli" pitchFamily="2" charset="0"/>
                </a:rPr>
                <a:t>mile </a:t>
              </a:r>
              <a:r>
                <a:rPr lang="en-US" dirty="0">
                  <a:latin typeface="MV Boli" pitchFamily="2" charset="0"/>
                  <a:cs typeface="MV Boli" pitchFamily="2" charset="0"/>
                </a:rPr>
                <a:t>D</a:t>
              </a:r>
              <a:r>
                <a:rPr lang="en-US" dirty="0" smtClean="0">
                  <a:latin typeface="MV Boli" pitchFamily="2" charset="0"/>
                  <a:cs typeface="MV Boli" pitchFamily="2" charset="0"/>
                </a:rPr>
                <a:t>ays</a:t>
              </a:r>
            </a:p>
            <a:p>
              <a:r>
                <a:rPr lang="en-US" dirty="0">
                  <a:latin typeface="MV Boli" pitchFamily="2" charset="0"/>
                  <a:cs typeface="MV Boli" pitchFamily="2" charset="0"/>
                </a:rPr>
                <a:t>G</a:t>
              </a:r>
              <a:r>
                <a:rPr lang="en-US" dirty="0" smtClean="0">
                  <a:latin typeface="MV Boli" pitchFamily="2" charset="0"/>
                  <a:cs typeface="MV Boli" pitchFamily="2" charset="0"/>
                </a:rPr>
                <a:t>uest </a:t>
              </a:r>
              <a:r>
                <a:rPr lang="en-US" dirty="0">
                  <a:latin typeface="MV Boli" pitchFamily="2" charset="0"/>
                  <a:cs typeface="MV Boli" pitchFamily="2" charset="0"/>
                </a:rPr>
                <a:t>S</a:t>
              </a:r>
              <a:r>
                <a:rPr lang="en-US" dirty="0" smtClean="0">
                  <a:latin typeface="MV Boli" pitchFamily="2" charset="0"/>
                  <a:cs typeface="MV Boli" pitchFamily="2" charset="0"/>
                </a:rPr>
                <a:t>peakers…</a:t>
              </a:r>
              <a:r>
                <a:rPr lang="en-US" dirty="0" err="1" smtClean="0">
                  <a:latin typeface="MV Boli" pitchFamily="2" charset="0"/>
                  <a:cs typeface="MV Boli" pitchFamily="2" charset="0"/>
                </a:rPr>
                <a:t>etc</a:t>
              </a:r>
              <a:endParaRPr lang="en-US" dirty="0" smtClean="0">
                <a:latin typeface="MV Boli" pitchFamily="2" charset="0"/>
                <a:cs typeface="MV Boli" pitchFamily="2" charset="0"/>
              </a:endParaRPr>
            </a:p>
            <a:p>
              <a:endParaRPr lang="en-US" dirty="0"/>
            </a:p>
          </p:txBody>
        </p:sp>
        <p:sp>
          <p:nvSpPr>
            <p:cNvPr id="8" name="Rectangle 7"/>
            <p:cNvSpPr/>
            <p:nvPr/>
          </p:nvSpPr>
          <p:spPr>
            <a:xfrm>
              <a:off x="419100" y="3581400"/>
              <a:ext cx="3962400" cy="2133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9100" y="3124200"/>
              <a:ext cx="3962400" cy="457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MV Boli" pitchFamily="2" charset="0"/>
                  <a:cs typeface="MV Boli" pitchFamily="2" charset="0"/>
                </a:rPr>
                <a:t>FUSD School Site Plans</a:t>
              </a:r>
              <a:endParaRPr lang="en-US" sz="2000" b="1" dirty="0">
                <a:latin typeface="MV Boli" pitchFamily="2" charset="0"/>
                <a:cs typeface="MV Boli" pitchFamily="2" charset="0"/>
              </a:endParaRPr>
            </a:p>
          </p:txBody>
        </p:sp>
      </p:grpSp>
      <p:grpSp>
        <p:nvGrpSpPr>
          <p:cNvPr id="13" name="Group 12"/>
          <p:cNvGrpSpPr/>
          <p:nvPr/>
        </p:nvGrpSpPr>
        <p:grpSpPr>
          <a:xfrm>
            <a:off x="4267200" y="3254275"/>
            <a:ext cx="4648201" cy="3146525"/>
            <a:chOff x="4343400" y="3254275"/>
            <a:chExt cx="4648201" cy="3146525"/>
          </a:xfrm>
        </p:grpSpPr>
        <p:sp>
          <p:nvSpPr>
            <p:cNvPr id="7" name="TextBox 6"/>
            <p:cNvSpPr txBox="1"/>
            <p:nvPr/>
          </p:nvSpPr>
          <p:spPr>
            <a:xfrm>
              <a:off x="4419601" y="3815477"/>
              <a:ext cx="4572000" cy="2585323"/>
            </a:xfrm>
            <a:prstGeom prst="rect">
              <a:avLst/>
            </a:prstGeom>
            <a:noFill/>
          </p:spPr>
          <p:txBody>
            <a:bodyPr wrap="square" rtlCol="0">
              <a:spAutoFit/>
            </a:bodyPr>
            <a:lstStyle/>
            <a:p>
              <a:r>
                <a:rPr lang="en-US" dirty="0" smtClean="0">
                  <a:latin typeface="MV Boli" pitchFamily="2" charset="0"/>
                  <a:cs typeface="MV Boli" pitchFamily="2" charset="0"/>
                </a:rPr>
                <a:t>Proclamation </a:t>
              </a:r>
              <a:r>
                <a:rPr lang="en-US" dirty="0">
                  <a:latin typeface="MV Boli" pitchFamily="2" charset="0"/>
                  <a:cs typeface="MV Boli" pitchFamily="2" charset="0"/>
                </a:rPr>
                <a:t>of </a:t>
              </a:r>
              <a:r>
                <a:rPr lang="en-US" dirty="0" smtClean="0">
                  <a:latin typeface="MV Boli" pitchFamily="2" charset="0"/>
                  <a:cs typeface="MV Boli" pitchFamily="2" charset="0"/>
                </a:rPr>
                <a:t>HUMAN Element Day</a:t>
              </a:r>
            </a:p>
            <a:p>
              <a:r>
                <a:rPr lang="en-US" dirty="0" smtClean="0">
                  <a:latin typeface="MV Boli" pitchFamily="2" charset="0"/>
                  <a:cs typeface="MV Boli" pitchFamily="2" charset="0"/>
                </a:rPr>
                <a:t>Local </a:t>
              </a:r>
              <a:r>
                <a:rPr lang="en-US" dirty="0">
                  <a:latin typeface="MV Boli" pitchFamily="2" charset="0"/>
                  <a:cs typeface="MV Boli" pitchFamily="2" charset="0"/>
                </a:rPr>
                <a:t>businesses showcasing </a:t>
              </a:r>
              <a:endParaRPr lang="en-US" dirty="0" smtClean="0">
                <a:latin typeface="MV Boli" pitchFamily="2" charset="0"/>
                <a:cs typeface="MV Boli" pitchFamily="2" charset="0"/>
              </a:endParaRPr>
            </a:p>
            <a:p>
              <a:r>
                <a:rPr lang="en-US" dirty="0">
                  <a:latin typeface="MV Boli" pitchFamily="2" charset="0"/>
                  <a:cs typeface="MV Boli" pitchFamily="2" charset="0"/>
                </a:rPr>
                <a:t>	</a:t>
              </a:r>
              <a:r>
                <a:rPr lang="en-US" dirty="0" smtClean="0">
                  <a:latin typeface="MV Boli" pitchFamily="2" charset="0"/>
                  <a:cs typeface="MV Boli" pitchFamily="2" charset="0"/>
                </a:rPr>
                <a:t>posters</a:t>
              </a:r>
            </a:p>
            <a:p>
              <a:r>
                <a:rPr lang="en-US" dirty="0">
                  <a:latin typeface="MV Boli" pitchFamily="2" charset="0"/>
                  <a:cs typeface="MV Boli" pitchFamily="2" charset="0"/>
                </a:rPr>
                <a:t>	</a:t>
              </a:r>
              <a:r>
                <a:rPr lang="en-US" dirty="0" smtClean="0">
                  <a:latin typeface="MV Boli" pitchFamily="2" charset="0"/>
                  <a:cs typeface="MV Boli" pitchFamily="2" charset="0"/>
                </a:rPr>
                <a:t>bracelets</a:t>
              </a:r>
            </a:p>
            <a:p>
              <a:r>
                <a:rPr lang="en-US" dirty="0">
                  <a:latin typeface="MV Boli" pitchFamily="2" charset="0"/>
                  <a:cs typeface="MV Boli" pitchFamily="2" charset="0"/>
                </a:rPr>
                <a:t>	</a:t>
              </a:r>
              <a:r>
                <a:rPr lang="en-US" dirty="0" smtClean="0">
                  <a:latin typeface="MV Boli" pitchFamily="2" charset="0"/>
                  <a:cs typeface="MV Boli" pitchFamily="2" charset="0"/>
                </a:rPr>
                <a:t>stickers</a:t>
              </a:r>
            </a:p>
            <a:p>
              <a:r>
                <a:rPr lang="en-US" dirty="0" smtClean="0">
                  <a:latin typeface="MV Boli" pitchFamily="2" charset="0"/>
                  <a:cs typeface="MV Boli" pitchFamily="2" charset="0"/>
                </a:rPr>
                <a:t>We </a:t>
              </a:r>
              <a:r>
                <a:rPr lang="en-US" dirty="0">
                  <a:latin typeface="MV Boli" pitchFamily="2" charset="0"/>
                  <a:cs typeface="MV Boli" pitchFamily="2" charset="0"/>
                </a:rPr>
                <a:t>need the city’s support and media coverage of citizens in Fresno being kind to each other through various </a:t>
              </a:r>
              <a:r>
                <a:rPr lang="en-US" dirty="0" smtClean="0">
                  <a:latin typeface="MV Boli" pitchFamily="2" charset="0"/>
                  <a:cs typeface="MV Boli" pitchFamily="2" charset="0"/>
                </a:rPr>
                <a:t>actions</a:t>
              </a:r>
              <a:endParaRPr lang="en-US" dirty="0">
                <a:latin typeface="MV Boli" pitchFamily="2" charset="0"/>
                <a:cs typeface="MV Boli" pitchFamily="2" charset="0"/>
              </a:endParaRPr>
            </a:p>
            <a:p>
              <a:endParaRPr lang="en-US" dirty="0"/>
            </a:p>
          </p:txBody>
        </p:sp>
        <p:sp>
          <p:nvSpPr>
            <p:cNvPr id="11" name="Rectangle 10"/>
            <p:cNvSpPr/>
            <p:nvPr/>
          </p:nvSpPr>
          <p:spPr>
            <a:xfrm>
              <a:off x="4343400" y="3711475"/>
              <a:ext cx="4648200" cy="2531447"/>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353910" y="3254275"/>
              <a:ext cx="4637690" cy="457200"/>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MV Boli" pitchFamily="2" charset="0"/>
                  <a:cs typeface="MV Boli" pitchFamily="2" charset="0"/>
                </a:rPr>
                <a:t>City of Fresno Plans</a:t>
              </a:r>
              <a:endParaRPr lang="en-US" sz="2000" b="1" dirty="0">
                <a:latin typeface="MV Boli" pitchFamily="2" charset="0"/>
                <a:cs typeface="MV Boli" pitchFamily="2" charset="0"/>
              </a:endParaRPr>
            </a:p>
          </p:txBody>
        </p:sp>
      </p:grpSp>
    </p:spTree>
    <p:extLst>
      <p:ext uri="{BB962C8B-B14F-4D97-AF65-F5344CB8AC3E}">
        <p14:creationId xmlns:p14="http://schemas.microsoft.com/office/powerpoint/2010/main" val="1955676524"/>
      </p:ext>
    </p:extLst>
  </p:cSld>
  <p:clrMapOvr>
    <a:masterClrMapping/>
  </p:clrMapOvr>
  <mc:AlternateContent xmlns:mc="http://schemas.openxmlformats.org/markup-compatibility/2006" xmlns:p14="http://schemas.microsoft.com/office/powerpoint/2010/main">
    <mc:Choice Requires="p14">
      <p:transition spd="med" p14:dur="700" advClick="0" advTm="44000">
        <p:fade/>
      </p:transition>
    </mc:Choice>
    <mc:Fallback xmlns="">
      <p:transition spd="med"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8000"/>
                            </p:stCondLst>
                            <p:childTnLst>
                              <p:par>
                                <p:cTn id="13" presetID="10" presetClass="entr" presetSubtype="0" fill="hold" grpId="0"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12000"/>
                            </p:stCondLst>
                            <p:childTnLst>
                              <p:par>
                                <p:cTn id="17" presetID="10" presetClass="entr" presetSubtype="0" fill="hold" grpId="0"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16000"/>
                            </p:stCondLst>
                            <p:childTnLst>
                              <p:par>
                                <p:cTn id="21" presetID="42" presetClass="entr" presetSubtype="0" fill="hold" nodeType="afterEffect">
                                  <p:stCondLst>
                                    <p:cond delay="4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anim calcmode="lin" valueType="num">
                                      <p:cBhvr>
                                        <p:cTn id="24" dur="2000" fill="hold"/>
                                        <p:tgtEl>
                                          <p:spTgt spid="10"/>
                                        </p:tgtEl>
                                        <p:attrNameLst>
                                          <p:attrName>ppt_x</p:attrName>
                                        </p:attrNameLst>
                                      </p:cBhvr>
                                      <p:tavLst>
                                        <p:tav tm="0">
                                          <p:val>
                                            <p:strVal val="#ppt_x"/>
                                          </p:val>
                                        </p:tav>
                                        <p:tav tm="100000">
                                          <p:val>
                                            <p:strVal val="#ppt_x"/>
                                          </p:val>
                                        </p:tav>
                                      </p:tavLst>
                                    </p:anim>
                                    <p:anim calcmode="lin" valueType="num">
                                      <p:cBhvr>
                                        <p:cTn id="25" dur="2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000"/>
                            </p:stCondLst>
                            <p:childTnLst>
                              <p:par>
                                <p:cTn id="27" presetID="42" presetClass="entr" presetSubtype="0" fill="hold" nodeType="afterEffect">
                                  <p:stCondLst>
                                    <p:cond delay="12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anim calcmode="lin" valueType="num">
                                      <p:cBhvr>
                                        <p:cTn id="30" dur="2000" fill="hold"/>
                                        <p:tgtEl>
                                          <p:spTgt spid="13"/>
                                        </p:tgtEl>
                                        <p:attrNameLst>
                                          <p:attrName>ppt_x</p:attrName>
                                        </p:attrNameLst>
                                      </p:cBhvr>
                                      <p:tavLst>
                                        <p:tav tm="0">
                                          <p:val>
                                            <p:strVal val="#ppt_x"/>
                                          </p:val>
                                        </p:tav>
                                        <p:tav tm="100000">
                                          <p:val>
                                            <p:strVal val="#ppt_x"/>
                                          </p:val>
                                        </p:tav>
                                      </p:tavLst>
                                    </p:anim>
                                    <p:anim calcmode="lin" valueType="num">
                                      <p:cBhvr>
                                        <p:cTn id="31"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dirty="0" smtClean="0">
                <a:latin typeface="Bernard MT Condensed" pitchFamily="18" charset="0"/>
              </a:rPr>
              <a:t>Things We Need</a:t>
            </a:r>
            <a:endParaRPr lang="en-US" sz="5400" dirty="0">
              <a:latin typeface="Bernard MT Condensed" pitchFamily="18" charset="0"/>
            </a:endParaRPr>
          </a:p>
        </p:txBody>
      </p:sp>
      <p:sp>
        <p:nvSpPr>
          <p:cNvPr id="3" name="Content Placeholder 2"/>
          <p:cNvSpPr>
            <a:spLocks noGrp="1"/>
          </p:cNvSpPr>
          <p:nvPr>
            <p:ph idx="1"/>
          </p:nvPr>
        </p:nvSpPr>
        <p:spPr>
          <a:xfrm>
            <a:off x="457200" y="1524000"/>
            <a:ext cx="8229600" cy="4953000"/>
          </a:xfrm>
        </p:spPr>
        <p:txBody>
          <a:bodyPr>
            <a:noAutofit/>
          </a:bodyPr>
          <a:lstStyle/>
          <a:p>
            <a:pPr>
              <a:spcBef>
                <a:spcPts val="0"/>
              </a:spcBef>
            </a:pPr>
            <a:r>
              <a:rPr lang="en-US" sz="2800" b="1" dirty="0" smtClean="0">
                <a:latin typeface="MV Boli" pitchFamily="2" charset="0"/>
                <a:cs typeface="MV Boli" pitchFamily="2" charset="0"/>
              </a:rPr>
              <a:t>A partnership with the FBC/FUSD Leadership </a:t>
            </a:r>
            <a:r>
              <a:rPr lang="en-US" sz="2800" dirty="0" smtClean="0">
                <a:latin typeface="MV Boli" pitchFamily="2" charset="0"/>
                <a:cs typeface="MV Boli" pitchFamily="2" charset="0"/>
              </a:rPr>
              <a:t>in helping to promote HUMAN Element awareness city wide and/or support of the </a:t>
            </a:r>
            <a:r>
              <a:rPr lang="en-US" sz="2800" b="1" dirty="0" smtClean="0">
                <a:latin typeface="MV Boli" pitchFamily="2" charset="0"/>
                <a:cs typeface="MV Boli" pitchFamily="2" charset="0"/>
              </a:rPr>
              <a:t>marketing and site based materials</a:t>
            </a:r>
            <a:r>
              <a:rPr lang="en-US" sz="2800" dirty="0" smtClean="0">
                <a:latin typeface="MV Boli" pitchFamily="2" charset="0"/>
                <a:cs typeface="MV Boli" pitchFamily="2" charset="0"/>
              </a:rPr>
              <a:t> and a connection to Mayor </a:t>
            </a:r>
            <a:r>
              <a:rPr lang="en-US" sz="2800" dirty="0" err="1" smtClean="0">
                <a:latin typeface="MV Boli" pitchFamily="2" charset="0"/>
                <a:cs typeface="MV Boli" pitchFamily="2" charset="0"/>
              </a:rPr>
              <a:t>Swearengin</a:t>
            </a:r>
            <a:endParaRPr lang="en-US" sz="2800" dirty="0" smtClean="0">
              <a:latin typeface="MV Boli" pitchFamily="2" charset="0"/>
              <a:cs typeface="MV Boli" pitchFamily="2" charset="0"/>
            </a:endParaRPr>
          </a:p>
          <a:p>
            <a:pPr>
              <a:spcBef>
                <a:spcPts val="0"/>
              </a:spcBef>
            </a:pPr>
            <a:r>
              <a:rPr lang="en-US" sz="2800" b="1" dirty="0" smtClean="0">
                <a:latin typeface="MV Boli" pitchFamily="2" charset="0"/>
                <a:cs typeface="MV Boli" pitchFamily="2" charset="0"/>
              </a:rPr>
              <a:t>Ink and paper </a:t>
            </a:r>
            <a:r>
              <a:rPr lang="en-US" sz="2800" dirty="0" smtClean="0">
                <a:latin typeface="MV Boli" pitchFamily="2" charset="0"/>
                <a:cs typeface="MV Boli" pitchFamily="2" charset="0"/>
              </a:rPr>
              <a:t>for poster printer or a business to donate </a:t>
            </a:r>
            <a:r>
              <a:rPr lang="en-US" sz="2800" b="1" dirty="0" smtClean="0">
                <a:latin typeface="MV Boli" pitchFamily="2" charset="0"/>
                <a:cs typeface="MV Boli" pitchFamily="2" charset="0"/>
              </a:rPr>
              <a:t>poster</a:t>
            </a:r>
            <a:r>
              <a:rPr lang="en-US" sz="2800" dirty="0" smtClean="0">
                <a:latin typeface="MV Boli" pitchFamily="2" charset="0"/>
                <a:cs typeface="MV Boli" pitchFamily="2" charset="0"/>
              </a:rPr>
              <a:t> printing for us</a:t>
            </a:r>
          </a:p>
          <a:p>
            <a:pPr>
              <a:spcBef>
                <a:spcPts val="0"/>
              </a:spcBef>
            </a:pPr>
            <a:r>
              <a:rPr lang="en-US" sz="2800" b="1" dirty="0" smtClean="0">
                <a:latin typeface="MV Boli" pitchFamily="2" charset="0"/>
                <a:cs typeface="MV Boli" pitchFamily="2" charset="0"/>
              </a:rPr>
              <a:t>Shirts and ink </a:t>
            </a:r>
            <a:r>
              <a:rPr lang="en-US" sz="2800" dirty="0" smtClean="0">
                <a:latin typeface="MV Boli" pitchFamily="2" charset="0"/>
                <a:cs typeface="MV Boli" pitchFamily="2" charset="0"/>
              </a:rPr>
              <a:t>for printing screen or a business to donate their t-shirt printing services</a:t>
            </a:r>
          </a:p>
          <a:p>
            <a:pPr>
              <a:spcBef>
                <a:spcPts val="0"/>
              </a:spcBef>
            </a:pPr>
            <a:r>
              <a:rPr lang="en-US" sz="2800" dirty="0" smtClean="0">
                <a:latin typeface="MV Boli" pitchFamily="2" charset="0"/>
                <a:cs typeface="MV Boli" pitchFamily="2" charset="0"/>
              </a:rPr>
              <a:t>Support of </a:t>
            </a:r>
            <a:r>
              <a:rPr lang="en-US" sz="2800" b="1" dirty="0" smtClean="0">
                <a:latin typeface="MV Boli" pitchFamily="2" charset="0"/>
                <a:cs typeface="MV Boli" pitchFamily="2" charset="0"/>
              </a:rPr>
              <a:t>Human Element bracelets</a:t>
            </a:r>
          </a:p>
        </p:txBody>
      </p:sp>
      <p:cxnSp>
        <p:nvCxnSpPr>
          <p:cNvPr id="4" name="Straight Connector 3"/>
          <p:cNvCxnSpPr/>
          <p:nvPr/>
        </p:nvCxnSpPr>
        <p:spPr>
          <a:xfrm>
            <a:off x="419100" y="1219200"/>
            <a:ext cx="830580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30283087"/>
      </p:ext>
    </p:extLst>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6000"/>
                            </p:stCondLst>
                            <p:childTnLst>
                              <p:par>
                                <p:cTn id="9" presetID="10" presetClass="entr" presetSubtype="0" fill="hold" grpId="0" nodeType="afterEffect">
                                  <p:stCondLst>
                                    <p:cond delay="4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12000"/>
                            </p:stCondLst>
                            <p:childTnLst>
                              <p:par>
                                <p:cTn id="13" presetID="10" presetClass="entr" presetSubtype="0" fill="hold" grpId="0" nodeType="afterEffect">
                                  <p:stCondLst>
                                    <p:cond delay="4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18000"/>
                            </p:stCondLst>
                            <p:childTnLst>
                              <p:par>
                                <p:cTn id="17" presetID="10" presetClass="entr" presetSubtype="0" fill="hold" grpId="0" nodeType="afterEffect">
                                  <p:stCondLst>
                                    <p:cond delay="4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dirty="0" smtClean="0">
                <a:latin typeface="Bernard MT Condensed" pitchFamily="18" charset="0"/>
              </a:rPr>
              <a:t>Things We’ve Learned</a:t>
            </a:r>
            <a:endParaRPr lang="en-US" sz="5400" dirty="0">
              <a:latin typeface="Bernard MT Condensed" pitchFamily="18" charset="0"/>
            </a:endParaRPr>
          </a:p>
        </p:txBody>
      </p:sp>
      <p:sp>
        <p:nvSpPr>
          <p:cNvPr id="3" name="Content Placeholder 2"/>
          <p:cNvSpPr>
            <a:spLocks noGrp="1"/>
          </p:cNvSpPr>
          <p:nvPr>
            <p:ph idx="1"/>
          </p:nvPr>
        </p:nvSpPr>
        <p:spPr>
          <a:xfrm>
            <a:off x="228600" y="1524000"/>
            <a:ext cx="8686800" cy="4953000"/>
          </a:xfrm>
        </p:spPr>
        <p:txBody>
          <a:bodyPr>
            <a:noAutofit/>
          </a:bodyPr>
          <a:lstStyle/>
          <a:p>
            <a:pPr>
              <a:spcBef>
                <a:spcPts val="0"/>
              </a:spcBef>
            </a:pPr>
            <a:r>
              <a:rPr lang="en-US" sz="2800" b="1" dirty="0" smtClean="0">
                <a:latin typeface="MV Boli" pitchFamily="2" charset="0"/>
                <a:cs typeface="MV Boli" pitchFamily="2" charset="0"/>
              </a:rPr>
              <a:t>Fresno Business Council Voted to Support</a:t>
            </a:r>
          </a:p>
          <a:p>
            <a:pPr marL="400050" lvl="1" indent="0">
              <a:spcBef>
                <a:spcPts val="0"/>
              </a:spcBef>
              <a:buNone/>
            </a:pPr>
            <a:r>
              <a:rPr lang="en-US" sz="2400" b="1" dirty="0" smtClean="0">
                <a:latin typeface="MV Boli" pitchFamily="2" charset="0"/>
                <a:cs typeface="MV Boli" pitchFamily="2" charset="0"/>
              </a:rPr>
              <a:t>The HUMAN Element Campaign</a:t>
            </a:r>
            <a:endParaRPr lang="en-US" sz="2400" dirty="0" smtClean="0">
              <a:latin typeface="MV Boli" pitchFamily="2" charset="0"/>
              <a:cs typeface="MV Boli" pitchFamily="2" charset="0"/>
            </a:endParaRPr>
          </a:p>
          <a:p>
            <a:pPr>
              <a:spcBef>
                <a:spcPts val="0"/>
              </a:spcBef>
            </a:pPr>
            <a:r>
              <a:rPr lang="en-US" sz="2800" b="1" dirty="0" smtClean="0">
                <a:latin typeface="MV Boli" pitchFamily="2" charset="0"/>
                <a:cs typeface="MV Boli" pitchFamily="2" charset="0"/>
              </a:rPr>
              <a:t>Recommendations from FBC:</a:t>
            </a:r>
          </a:p>
          <a:p>
            <a:pPr marL="400050" lvl="1" indent="0">
              <a:spcBef>
                <a:spcPts val="0"/>
              </a:spcBef>
              <a:buNone/>
            </a:pPr>
            <a:r>
              <a:rPr lang="en-US" sz="2400" b="1" dirty="0" smtClean="0">
                <a:latin typeface="MV Boli" pitchFamily="2" charset="0"/>
                <a:cs typeface="MV Boli" pitchFamily="2" charset="0"/>
              </a:rPr>
              <a:t>	</a:t>
            </a:r>
            <a:r>
              <a:rPr lang="en-US" sz="2400" dirty="0" smtClean="0">
                <a:latin typeface="MV Boli" pitchFamily="2" charset="0"/>
                <a:cs typeface="MV Boli" pitchFamily="2" charset="0"/>
              </a:rPr>
              <a:t>Billboards and other Marketing Materials</a:t>
            </a:r>
          </a:p>
          <a:p>
            <a:pPr marL="400050" lvl="1" indent="0">
              <a:spcBef>
                <a:spcPts val="0"/>
              </a:spcBef>
              <a:buNone/>
            </a:pPr>
            <a:r>
              <a:rPr lang="en-US" sz="2400" dirty="0" smtClean="0">
                <a:latin typeface="MV Boli" pitchFamily="2" charset="0"/>
                <a:cs typeface="MV Boli" pitchFamily="2" charset="0"/>
              </a:rPr>
              <a:t>	Partnership with Fresno County Schools</a:t>
            </a:r>
          </a:p>
          <a:p>
            <a:pPr marL="400050" lvl="1" indent="0">
              <a:spcBef>
                <a:spcPts val="0"/>
              </a:spcBef>
              <a:buNone/>
            </a:pPr>
            <a:r>
              <a:rPr lang="en-US" sz="2400" dirty="0">
                <a:latin typeface="MV Boli" pitchFamily="2" charset="0"/>
                <a:cs typeface="MV Boli" pitchFamily="2" charset="0"/>
              </a:rPr>
              <a:t>	</a:t>
            </a:r>
            <a:r>
              <a:rPr lang="en-US" sz="2400" dirty="0" smtClean="0">
                <a:latin typeface="MV Boli" pitchFamily="2" charset="0"/>
                <a:cs typeface="MV Boli" pitchFamily="2" charset="0"/>
              </a:rPr>
              <a:t>Partner with all Elected Stakeholders</a:t>
            </a:r>
          </a:p>
          <a:p>
            <a:pPr>
              <a:spcBef>
                <a:spcPts val="0"/>
              </a:spcBef>
            </a:pPr>
            <a:r>
              <a:rPr lang="en-US" sz="2800" b="1" dirty="0" smtClean="0">
                <a:latin typeface="MV Boli" pitchFamily="2" charset="0"/>
                <a:cs typeface="MV Boli" pitchFamily="2" charset="0"/>
              </a:rPr>
              <a:t>Lessons learned though SAB/FBC Presentations:</a:t>
            </a:r>
          </a:p>
          <a:p>
            <a:pPr marL="800100" lvl="2" indent="0">
              <a:spcBef>
                <a:spcPts val="0"/>
              </a:spcBef>
              <a:buNone/>
            </a:pPr>
            <a:r>
              <a:rPr lang="en-US" dirty="0" smtClean="0">
                <a:latin typeface="MV Boli" pitchFamily="2" charset="0"/>
                <a:cs typeface="MV Boli" pitchFamily="2" charset="0"/>
              </a:rPr>
              <a:t>Future Partnership with City of Fresno/Mayor</a:t>
            </a:r>
          </a:p>
          <a:p>
            <a:pPr marL="800100" lvl="2" indent="0">
              <a:spcBef>
                <a:spcPts val="0"/>
              </a:spcBef>
              <a:buNone/>
            </a:pPr>
            <a:r>
              <a:rPr lang="en-US" dirty="0" smtClean="0">
                <a:latin typeface="MV Boli" pitchFamily="2" charset="0"/>
                <a:cs typeface="MV Boli" pitchFamily="2" charset="0"/>
              </a:rPr>
              <a:t>Signage on City Busses/School Busses</a:t>
            </a:r>
          </a:p>
          <a:p>
            <a:pPr marL="800100" lvl="2" indent="0">
              <a:spcBef>
                <a:spcPts val="0"/>
              </a:spcBef>
              <a:buNone/>
            </a:pPr>
            <a:r>
              <a:rPr lang="en-US" dirty="0" smtClean="0">
                <a:latin typeface="MV Boli" pitchFamily="2" charset="0"/>
                <a:cs typeface="MV Boli" pitchFamily="2" charset="0"/>
              </a:rPr>
              <a:t>Budget Plans and Finalize the Marketing Materials</a:t>
            </a:r>
          </a:p>
          <a:p>
            <a:pPr>
              <a:spcBef>
                <a:spcPts val="0"/>
              </a:spcBef>
            </a:pPr>
            <a:r>
              <a:rPr lang="en-US" sz="2800" dirty="0" smtClean="0">
                <a:latin typeface="MV Boli" pitchFamily="2" charset="0"/>
                <a:cs typeface="MV Boli" pitchFamily="2" charset="0"/>
              </a:rPr>
              <a:t>Support of </a:t>
            </a:r>
            <a:r>
              <a:rPr lang="en-US" sz="2800" b="1" dirty="0" smtClean="0">
                <a:latin typeface="MV Boli" pitchFamily="2" charset="0"/>
                <a:cs typeface="MV Boli" pitchFamily="2" charset="0"/>
              </a:rPr>
              <a:t>Human Element Bracelets</a:t>
            </a:r>
          </a:p>
        </p:txBody>
      </p:sp>
      <p:cxnSp>
        <p:nvCxnSpPr>
          <p:cNvPr id="4" name="Straight Connector 3"/>
          <p:cNvCxnSpPr/>
          <p:nvPr/>
        </p:nvCxnSpPr>
        <p:spPr>
          <a:xfrm>
            <a:off x="419100" y="1219200"/>
            <a:ext cx="830580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025547282"/>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par>
                          <p:cTn id="8" fill="hold">
                            <p:stCondLst>
                              <p:cond delay="3500"/>
                            </p:stCondLst>
                            <p:childTnLst>
                              <p:par>
                                <p:cTn id="9" presetID="10" presetClass="entr" presetSubtype="0" fill="hold" grpId="0"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500"/>
                                        <p:tgtEl>
                                          <p:spTgt spid="3">
                                            <p:txEl>
                                              <p:pRg st="1" end="1"/>
                                            </p:txEl>
                                          </p:spTgt>
                                        </p:tgtEl>
                                      </p:cBhvr>
                                    </p:animEffect>
                                  </p:childTnLst>
                                </p:cTn>
                              </p:par>
                            </p:childTnLst>
                          </p:cTn>
                        </p:par>
                        <p:par>
                          <p:cTn id="12" fill="hold">
                            <p:stCondLst>
                              <p:cond delay="7000"/>
                            </p:stCondLst>
                            <p:childTnLst>
                              <p:par>
                                <p:cTn id="13" presetID="10" presetClass="entr" presetSubtype="0" fill="hold" grpId="0"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500"/>
                                        <p:tgtEl>
                                          <p:spTgt spid="3">
                                            <p:txEl>
                                              <p:pRg st="2" end="2"/>
                                            </p:txEl>
                                          </p:spTgt>
                                        </p:tgtEl>
                                      </p:cBhvr>
                                    </p:animEffect>
                                  </p:childTnLst>
                                </p:cTn>
                              </p:par>
                            </p:childTnLst>
                          </p:cTn>
                        </p:par>
                        <p:par>
                          <p:cTn id="16" fill="hold">
                            <p:stCondLst>
                              <p:cond delay="10500"/>
                            </p:stCondLst>
                            <p:childTnLst>
                              <p:par>
                                <p:cTn id="17" presetID="10" presetClass="entr" presetSubtype="0" fill="hold" grpId="0"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500"/>
                                        <p:tgtEl>
                                          <p:spTgt spid="3">
                                            <p:txEl>
                                              <p:pRg st="3" end="3"/>
                                            </p:txEl>
                                          </p:spTgt>
                                        </p:tgtEl>
                                      </p:cBhvr>
                                    </p:animEffect>
                                  </p:childTnLst>
                                </p:cTn>
                              </p:par>
                            </p:childTnLst>
                          </p:cTn>
                        </p:par>
                        <p:par>
                          <p:cTn id="20" fill="hold">
                            <p:stCondLst>
                              <p:cond delay="14000"/>
                            </p:stCondLst>
                            <p:childTnLst>
                              <p:par>
                                <p:cTn id="21" presetID="10" presetClass="entr" presetSubtype="0" fill="hold" grpId="0"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500"/>
                                        <p:tgtEl>
                                          <p:spTgt spid="3">
                                            <p:txEl>
                                              <p:pRg st="4" end="4"/>
                                            </p:txEl>
                                          </p:spTgt>
                                        </p:tgtEl>
                                      </p:cBhvr>
                                    </p:animEffect>
                                  </p:childTnLst>
                                </p:cTn>
                              </p:par>
                            </p:childTnLst>
                          </p:cTn>
                        </p:par>
                        <p:par>
                          <p:cTn id="24" fill="hold">
                            <p:stCondLst>
                              <p:cond delay="17500"/>
                            </p:stCondLst>
                            <p:childTnLst>
                              <p:par>
                                <p:cTn id="25" presetID="10" presetClass="entr" presetSubtype="0" fill="hold" grpId="0" nodeType="afterEffect">
                                  <p:stCondLst>
                                    <p:cond delay="2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500"/>
                                        <p:tgtEl>
                                          <p:spTgt spid="3">
                                            <p:txEl>
                                              <p:pRg st="5" end="5"/>
                                            </p:txEl>
                                          </p:spTgt>
                                        </p:tgtEl>
                                      </p:cBhvr>
                                    </p:animEffect>
                                  </p:childTnLst>
                                </p:cTn>
                              </p:par>
                            </p:childTnLst>
                          </p:cTn>
                        </p:par>
                        <p:par>
                          <p:cTn id="28" fill="hold">
                            <p:stCondLst>
                              <p:cond delay="21000"/>
                            </p:stCondLst>
                            <p:childTnLst>
                              <p:par>
                                <p:cTn id="29" presetID="10" presetClass="entr" presetSubtype="0" fill="hold" grpId="0" nodeType="afterEffect">
                                  <p:stCondLst>
                                    <p:cond delay="2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500"/>
                                        <p:tgtEl>
                                          <p:spTgt spid="3">
                                            <p:txEl>
                                              <p:pRg st="6" end="6"/>
                                            </p:txEl>
                                          </p:spTgt>
                                        </p:tgtEl>
                                      </p:cBhvr>
                                    </p:animEffect>
                                  </p:childTnLst>
                                </p:cTn>
                              </p:par>
                            </p:childTnLst>
                          </p:cTn>
                        </p:par>
                        <p:par>
                          <p:cTn id="32" fill="hold">
                            <p:stCondLst>
                              <p:cond delay="24500"/>
                            </p:stCondLst>
                            <p:childTnLst>
                              <p:par>
                                <p:cTn id="33" presetID="10" presetClass="entr" presetSubtype="0" fill="hold" grpId="0" nodeType="afterEffect">
                                  <p:stCondLst>
                                    <p:cond delay="2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500"/>
                                        <p:tgtEl>
                                          <p:spTgt spid="3">
                                            <p:txEl>
                                              <p:pRg st="7" end="7"/>
                                            </p:txEl>
                                          </p:spTgt>
                                        </p:tgtEl>
                                      </p:cBhvr>
                                    </p:animEffect>
                                  </p:childTnLst>
                                </p:cTn>
                              </p:par>
                            </p:childTnLst>
                          </p:cTn>
                        </p:par>
                        <p:par>
                          <p:cTn id="36" fill="hold">
                            <p:stCondLst>
                              <p:cond delay="28000"/>
                            </p:stCondLst>
                            <p:childTnLst>
                              <p:par>
                                <p:cTn id="37" presetID="10" presetClass="entr" presetSubtype="0" fill="hold" grpId="0" nodeType="afterEffect">
                                  <p:stCondLst>
                                    <p:cond delay="20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500"/>
                                        <p:tgtEl>
                                          <p:spTgt spid="3">
                                            <p:txEl>
                                              <p:pRg st="8" end="8"/>
                                            </p:txEl>
                                          </p:spTgt>
                                        </p:tgtEl>
                                      </p:cBhvr>
                                    </p:animEffect>
                                  </p:childTnLst>
                                </p:cTn>
                              </p:par>
                            </p:childTnLst>
                          </p:cTn>
                        </p:par>
                        <p:par>
                          <p:cTn id="40" fill="hold">
                            <p:stCondLst>
                              <p:cond delay="31500"/>
                            </p:stCondLst>
                            <p:childTnLst>
                              <p:par>
                                <p:cTn id="41" presetID="10" presetClass="entr" presetSubtype="0" fill="hold" grpId="0" nodeType="afterEffect">
                                  <p:stCondLst>
                                    <p:cond delay="20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500"/>
                                        <p:tgtEl>
                                          <p:spTgt spid="3">
                                            <p:txEl>
                                              <p:pRg st="9" end="9"/>
                                            </p:txEl>
                                          </p:spTgt>
                                        </p:tgtEl>
                                      </p:cBhvr>
                                    </p:animEffect>
                                  </p:childTnLst>
                                </p:cTn>
                              </p:par>
                            </p:childTnLst>
                          </p:cTn>
                        </p:par>
                        <p:par>
                          <p:cTn id="44" fill="hold">
                            <p:stCondLst>
                              <p:cond delay="35000"/>
                            </p:stCondLst>
                            <p:childTnLst>
                              <p:par>
                                <p:cTn id="45" presetID="10" presetClass="entr" presetSubtype="0" fill="hold" grpId="0" nodeType="afterEffect">
                                  <p:stCondLst>
                                    <p:cond delay="200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4800" dirty="0" smtClean="0">
                <a:solidFill>
                  <a:srgbClr val="C00000"/>
                </a:solidFill>
                <a:latin typeface="KG Makes You Stronger" pitchFamily="2" charset="0"/>
              </a:rPr>
              <a:t>A small action can start a chain reaction – be the change</a:t>
            </a:r>
            <a:endParaRPr lang="en-US" sz="4800" dirty="0">
              <a:solidFill>
                <a:srgbClr val="C00000"/>
              </a:solidFill>
              <a:latin typeface="KG Makes You Stronger" pitchFamily="2" charset="0"/>
            </a:endParaRPr>
          </a:p>
        </p:txBody>
      </p:sp>
      <p:pic>
        <p:nvPicPr>
          <p:cNvPr id="1026" name="Picture 2" descr="http://www.fresnounified.org/dept/schools/campusculture/SAB/SAB%20Web%20Photos/human%20element%20rough%20draft%20shirt%20design.jpg"/>
          <p:cNvPicPr>
            <a:picLocks noChangeAspect="1" noChangeArrowheads="1"/>
          </p:cNvPicPr>
          <p:nvPr/>
        </p:nvPicPr>
        <p:blipFill rotWithShape="1">
          <a:blip r:embed="rId2">
            <a:extLst>
              <a:ext uri="{28A0092B-C50C-407E-A947-70E740481C1C}">
                <a14:useLocalDpi xmlns:a14="http://schemas.microsoft.com/office/drawing/2010/main" val="0"/>
              </a:ext>
            </a:extLst>
          </a:blip>
          <a:srcRect l="28115" r="6169"/>
          <a:stretch/>
        </p:blipFill>
        <p:spPr bwMode="auto">
          <a:xfrm>
            <a:off x="1447152" y="1529584"/>
            <a:ext cx="6249696" cy="46418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39524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 calcmode="lin" valueType="num">
                                      <p:cBhvr>
                                        <p:cTn id="9" dur="1750" fill="hold"/>
                                        <p:tgtEl>
                                          <p:spTgt spid="2"/>
                                        </p:tgtEl>
                                        <p:attrNameLst>
                                          <p:attrName>style.rotation</p:attrName>
                                        </p:attrNameLst>
                                      </p:cBhvr>
                                      <p:tavLst>
                                        <p:tav tm="0">
                                          <p:val>
                                            <p:fltVal val="90"/>
                                          </p:val>
                                        </p:tav>
                                        <p:tav tm="100000">
                                          <p:val>
                                            <p:fltVal val="0"/>
                                          </p:val>
                                        </p:tav>
                                      </p:tavLst>
                                    </p:anim>
                                    <p:animEffect transition="in" filter="fade">
                                      <p:cBhvr>
                                        <p:cTn id="10" dur="1750"/>
                                        <p:tgtEl>
                                          <p:spTgt spid="2"/>
                                        </p:tgtEl>
                                      </p:cBhvr>
                                    </p:animEffect>
                                  </p:childTnLst>
                                </p:cTn>
                              </p:par>
                            </p:childTnLst>
                          </p:cTn>
                        </p:par>
                        <p:par>
                          <p:cTn id="11" fill="hold">
                            <p:stCondLst>
                              <p:cond delay="2500"/>
                            </p:stCondLst>
                            <p:childTnLst>
                              <p:par>
                                <p:cTn id="12" presetID="47" presetClass="entr" presetSubtype="0" fill="hold" nodeType="afterEffect">
                                  <p:stCondLst>
                                    <p:cond delay="325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500"/>
                                        <p:tgtEl>
                                          <p:spTgt spid="1026"/>
                                        </p:tgtEl>
                                      </p:cBhvr>
                                    </p:animEffect>
                                    <p:anim calcmode="lin" valueType="num">
                                      <p:cBhvr>
                                        <p:cTn id="15" dur="1500" fill="hold"/>
                                        <p:tgtEl>
                                          <p:spTgt spid="1026"/>
                                        </p:tgtEl>
                                        <p:attrNameLst>
                                          <p:attrName>ppt_x</p:attrName>
                                        </p:attrNameLst>
                                      </p:cBhvr>
                                      <p:tavLst>
                                        <p:tav tm="0">
                                          <p:val>
                                            <p:strVal val="#ppt_x"/>
                                          </p:val>
                                        </p:tav>
                                        <p:tav tm="100000">
                                          <p:val>
                                            <p:strVal val="#ppt_x"/>
                                          </p:val>
                                        </p:tav>
                                      </p:tavLst>
                                    </p:anim>
                                    <p:anim calcmode="lin" valueType="num">
                                      <p:cBhvr>
                                        <p:cTn id="16" dur="1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115"/>
          <a:stretch/>
        </p:blipFill>
        <p:spPr>
          <a:xfrm>
            <a:off x="0" y="0"/>
            <a:ext cx="9130862" cy="6858000"/>
          </a:xfrm>
          <a:prstGeom prst="rect">
            <a:avLst/>
          </a:prstGeom>
        </p:spPr>
      </p:pic>
    </p:spTree>
    <p:extLst>
      <p:ext uri="{BB962C8B-B14F-4D97-AF65-F5344CB8AC3E}">
        <p14:creationId xmlns:p14="http://schemas.microsoft.com/office/powerpoint/2010/main" val="3295266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81000" y="449679"/>
            <a:ext cx="8382000" cy="641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36" rIns="66654" bIns="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latin typeface="Segoe Print" pitchFamily="2" charset="0"/>
                <a:cs typeface="Arial" pitchFamily="34" charset="0"/>
              </a:rPr>
              <a:t>The Myth of the Light Bulb Idea</a:t>
            </a:r>
          </a:p>
          <a:p>
            <a:pPr marR="0" lvl="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Segoe Print" pitchFamily="2" charset="0"/>
                <a:cs typeface="Arial" pitchFamily="34" charset="0"/>
              </a:rPr>
              <a:t>By:</a:t>
            </a:r>
            <a:r>
              <a:rPr kumimoji="0" lang="en-US" sz="1600" b="0" i="0" u="none" strike="noStrike" cap="none" normalizeH="0" baseline="0" dirty="0" err="1" smtClean="0">
                <a:ln>
                  <a:noFill/>
                </a:ln>
                <a:solidFill>
                  <a:schemeClr val="tx1"/>
                </a:solidFill>
                <a:effectLst/>
                <a:latin typeface="Segoe Print" pitchFamily="2" charset="0"/>
                <a:cs typeface="Arial" pitchFamily="34" charset="0"/>
                <a:hlinkClick r:id="rId2" tooltip="Posts by Richard Banfield"/>
              </a:rPr>
              <a:t>Richard</a:t>
            </a:r>
            <a:r>
              <a:rPr kumimoji="0" lang="en-US" sz="1600" b="0" i="0" u="none" strike="noStrike" cap="none" normalizeH="0" baseline="0" dirty="0" smtClean="0">
                <a:ln>
                  <a:noFill/>
                </a:ln>
                <a:solidFill>
                  <a:schemeClr val="tx1"/>
                </a:solidFill>
                <a:effectLst/>
                <a:latin typeface="Segoe Print" pitchFamily="2" charset="0"/>
                <a:cs typeface="Arial" pitchFamily="34" charset="0"/>
                <a:hlinkClick r:id="rId2" tooltip="Posts by Richard Banfield"/>
              </a:rPr>
              <a:t> </a:t>
            </a:r>
            <a:r>
              <a:rPr kumimoji="0" lang="en-US" sz="1600" b="0" i="0" u="none" strike="noStrike" cap="none" normalizeH="0" baseline="0" dirty="0" err="1" smtClean="0">
                <a:ln>
                  <a:noFill/>
                </a:ln>
                <a:solidFill>
                  <a:schemeClr val="tx1"/>
                </a:solidFill>
                <a:effectLst/>
                <a:latin typeface="Segoe Print" pitchFamily="2" charset="0"/>
                <a:cs typeface="Arial" pitchFamily="34" charset="0"/>
                <a:hlinkClick r:id="rId2" tooltip="Posts by Richard Banfield"/>
              </a:rPr>
              <a:t>Banfield</a:t>
            </a:r>
            <a:r>
              <a:rPr kumimoji="0" lang="en-US" sz="1600" b="0" i="0" u="none" strike="noStrike" cap="none" normalizeH="0" baseline="0" dirty="0" smtClean="0">
                <a:ln>
                  <a:noFill/>
                </a:ln>
                <a:solidFill>
                  <a:schemeClr val="tx1"/>
                </a:solidFill>
                <a:effectLst/>
                <a:latin typeface="Segoe Print" pitchFamily="2" charset="0"/>
                <a:cs typeface="Arial" pitchFamily="34" charset="0"/>
              </a:rPr>
              <a:t> Date posted: December 18, 2011</a:t>
            </a:r>
          </a:p>
          <a:p>
            <a:pPr marR="0" lvl="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Segoe Print" pitchFamily="2" charset="0"/>
              <a:cs typeface="Arial" pitchFamily="34" charset="0"/>
            </a:endParaRPr>
          </a:p>
          <a:p>
            <a:pPr marR="0" lvl="0" indent="346075" algn="l" defTabSz="914400" rtl="0" eaLnBrk="0" fontAlgn="base" latinLnBrk="0" hangingPunct="0">
              <a:lnSpc>
                <a:spcPct val="100000"/>
              </a:lnSpc>
              <a:spcBef>
                <a:spcPct val="0"/>
              </a:spcBef>
              <a:spcAft>
                <a:spcPct val="0"/>
              </a:spcAft>
              <a:buClrTx/>
              <a:buSzTx/>
              <a:buFontTx/>
              <a:buNone/>
            </a:pPr>
            <a:r>
              <a:rPr kumimoji="0" lang="en-US" sz="1600" b="0" i="0" u="none" strike="noStrike" cap="none" normalizeH="0" baseline="0" dirty="0" smtClean="0">
                <a:ln>
                  <a:noFill/>
                </a:ln>
                <a:solidFill>
                  <a:schemeClr val="tx1"/>
                </a:solidFill>
                <a:effectLst/>
                <a:latin typeface="Segoe Print" pitchFamily="2" charset="0"/>
                <a:cs typeface="Arial" pitchFamily="34" charset="0"/>
              </a:rPr>
              <a:t>  Some days, it’s hard to feel creative and inspired. Days, or even weeks, like that can come at any time…</a:t>
            </a:r>
          </a:p>
          <a:p>
            <a:pPr marR="0" lvl="0" indent="346075" algn="l" defTabSz="914400" rtl="0" eaLnBrk="0" fontAlgn="base" latinLnBrk="0" hangingPunct="0">
              <a:lnSpc>
                <a:spcPct val="100000"/>
              </a:lnSpc>
              <a:spcBef>
                <a:spcPct val="0"/>
              </a:spcBef>
              <a:spcAft>
                <a:spcPct val="0"/>
              </a:spcAft>
              <a:buClrTx/>
              <a:buSzTx/>
              <a:buFontTx/>
              <a:buNone/>
            </a:pPr>
            <a:r>
              <a:rPr kumimoji="0" lang="en-US" sz="1600" b="0" i="0" u="none" strike="noStrike" cap="none" normalizeH="0" baseline="0" dirty="0" smtClean="0">
                <a:ln>
                  <a:noFill/>
                </a:ln>
                <a:solidFill>
                  <a:schemeClr val="tx1"/>
                </a:solidFill>
                <a:effectLst/>
                <a:latin typeface="Segoe Print" pitchFamily="2" charset="0"/>
                <a:cs typeface="Arial" pitchFamily="34" charset="0"/>
              </a:rPr>
              <a:t>There is a pervasive myth that genius or flashes of creativity come in an instant. In some blinding moment of creativity, an idea for something amazing is revealed to you. That belief couldn’t be further from the truth. Creativity is never blocked. Creativity is just hiding behind something called perseverance and hard work.</a:t>
            </a:r>
          </a:p>
          <a:p>
            <a:pPr marR="0" lvl="0" indent="346075"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Segoe Print" pitchFamily="2" charset="0"/>
                <a:cs typeface="Arial" pitchFamily="34" charset="0"/>
              </a:rPr>
              <a:t>The prevailing myth is that creativity strikes like lightning or dries up like water in the desert. So common is this fallacy that it has managed to create its own list of acronyms and visual icons. The light bulb, the striking lightning and the mad scientist “Eureka!” moment are the most nauseating.</a:t>
            </a:r>
          </a:p>
          <a:p>
            <a:pPr marR="0" lvl="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Segoe Print" pitchFamily="2" charset="0"/>
                <a:cs typeface="Arial" pitchFamily="34" charset="0"/>
              </a:rPr>
              <a:t>Being Comfortable with Making Mistakes </a:t>
            </a:r>
            <a:endParaRPr kumimoji="0" lang="en-US" sz="1600" b="0" i="0" u="none" strike="noStrike" cap="none" normalizeH="0" baseline="0" dirty="0" smtClean="0">
              <a:ln>
                <a:noFill/>
              </a:ln>
              <a:solidFill>
                <a:schemeClr val="tx1"/>
              </a:solidFill>
              <a:effectLst/>
              <a:latin typeface="Segoe Print" pitchFamily="2" charset="0"/>
              <a:cs typeface="Arial" pitchFamily="34" charset="0"/>
            </a:endParaRPr>
          </a:p>
          <a:p>
            <a:pPr marR="0" lvl="0" indent="346075"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Segoe Print" pitchFamily="2" charset="0"/>
                <a:cs typeface="Arial" pitchFamily="34" charset="0"/>
              </a:rPr>
              <a:t>Creativity is not a light switch you can turn on and off. It’s a process. Generally, it’s a hard-earned process that includes a string of dead ends or failed attempts. To be creative is to be comfortable with making mistakes. Creativity requires its students to get out of their comfort zones and stop seeking instant inspiration.</a:t>
            </a:r>
          </a:p>
          <a:p>
            <a:pPr marR="0" lvl="0" indent="346075"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Segoe Print" pitchFamily="2" charset="0"/>
                <a:cs typeface="Arial" pitchFamily="34" charset="0"/>
              </a:rPr>
              <a:t>Creativity, in that true sense of the word — to create, is an evolutionary process. It’s a series of experiments. It can take a long time and require a lot of patience. It rarely comes in a flash.</a:t>
            </a:r>
          </a:p>
          <a:p>
            <a:pPr marR="0" lvl="0" indent="346075"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Segoe Print" pitchFamily="2" charset="0"/>
              <a:cs typeface="Arial" pitchFamily="34" charset="0"/>
            </a:endParaRPr>
          </a:p>
          <a:p>
            <a:pPr marR="0" lvl="0" indent="346075"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Segoe Print" pitchFamily="2" charset="0"/>
                <a:cs typeface="Arial" pitchFamily="34" charset="0"/>
              </a:rPr>
              <a:t>- See more at: http://www.agencypost.com/the-myth-of-the-light-bulb-idea/#sthash.GulnsRq3.dpuf </a:t>
            </a:r>
          </a:p>
        </p:txBody>
      </p:sp>
    </p:spTree>
    <p:extLst>
      <p:ext uri="{BB962C8B-B14F-4D97-AF65-F5344CB8AC3E}">
        <p14:creationId xmlns:p14="http://schemas.microsoft.com/office/powerpoint/2010/main" val="259440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1919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319972" y="404664"/>
            <a:ext cx="4692182" cy="5877272"/>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02" y="143054"/>
            <a:ext cx="4303070" cy="523220"/>
          </a:xfrm>
          <a:prstGeom prst="rect">
            <a:avLst/>
          </a:prstGeom>
          <a:noFill/>
        </p:spPr>
        <p:txBody>
          <a:bodyPr wrap="square" rtlCol="0">
            <a:spAutoFit/>
          </a:bodyPr>
          <a:lstStyle/>
          <a:p>
            <a:pPr algn="ctr"/>
            <a:r>
              <a:rPr lang="en-US" sz="2800" dirty="0" smtClean="0">
                <a:solidFill>
                  <a:schemeClr val="bg1"/>
                </a:solidFill>
                <a:latin typeface="American Purpose Casual 01" pitchFamily="2" charset="0"/>
              </a:rPr>
              <a:t>Our Campaign Proposal:</a:t>
            </a:r>
          </a:p>
        </p:txBody>
      </p:sp>
      <p:sp>
        <p:nvSpPr>
          <p:cNvPr id="3" name="TextBox 2"/>
          <p:cNvSpPr txBox="1"/>
          <p:nvPr/>
        </p:nvSpPr>
        <p:spPr>
          <a:xfrm>
            <a:off x="16902" y="548680"/>
            <a:ext cx="4303069" cy="2408352"/>
          </a:xfrm>
          <a:prstGeom prst="rect">
            <a:avLst/>
          </a:prstGeom>
          <a:noFill/>
        </p:spPr>
        <p:txBody>
          <a:bodyPr wrap="square" rtlCol="0">
            <a:spAutoFit/>
          </a:bodyPr>
          <a:lstStyle/>
          <a:p>
            <a:pPr algn="ctr"/>
            <a:r>
              <a:rPr lang="en-US" sz="2000" i="1" dirty="0" smtClean="0">
                <a:solidFill>
                  <a:schemeClr val="bg1"/>
                </a:solidFill>
                <a:latin typeface="Berlin Sans FB" pitchFamily="34" charset="0"/>
              </a:rPr>
              <a:t>Developing the Human Element</a:t>
            </a:r>
          </a:p>
          <a:p>
            <a:pPr marL="342900" indent="-168275">
              <a:buFont typeface="Arial" pitchFamily="34" charset="0"/>
              <a:buChar char="•"/>
            </a:pPr>
            <a:r>
              <a:rPr lang="en-US" sz="2000" dirty="0" smtClean="0">
                <a:solidFill>
                  <a:schemeClr val="bg1"/>
                </a:solidFill>
                <a:latin typeface="Berlin Sans FB" pitchFamily="34" charset="0"/>
              </a:rPr>
              <a:t>Make Every Day Count = Anchor</a:t>
            </a:r>
          </a:p>
          <a:p>
            <a:pPr marL="342900" indent="-168275">
              <a:buFont typeface="Arial" pitchFamily="34" charset="0"/>
              <a:buChar char="•"/>
            </a:pPr>
            <a:r>
              <a:rPr lang="en-US" sz="2000" dirty="0" smtClean="0">
                <a:solidFill>
                  <a:schemeClr val="bg1"/>
                </a:solidFill>
                <a:latin typeface="Berlin Sans FB" pitchFamily="34" charset="0"/>
              </a:rPr>
              <a:t>Use Print Media and FUSD Website</a:t>
            </a:r>
          </a:p>
          <a:p>
            <a:pPr marL="342900" indent="-168275">
              <a:buFont typeface="Arial" pitchFamily="34" charset="0"/>
              <a:buChar char="•"/>
            </a:pPr>
            <a:r>
              <a:rPr lang="en-US" sz="2000" dirty="0" smtClean="0">
                <a:solidFill>
                  <a:schemeClr val="bg1"/>
                </a:solidFill>
                <a:latin typeface="Berlin Sans FB" pitchFamily="34" charset="0"/>
              </a:rPr>
              <a:t>Continue Attention to Attendance</a:t>
            </a:r>
          </a:p>
          <a:p>
            <a:pPr marL="342900" indent="-168275">
              <a:buFont typeface="Arial" pitchFamily="34" charset="0"/>
              <a:buChar char="•"/>
            </a:pPr>
            <a:r>
              <a:rPr lang="en-US" sz="2000" dirty="0" smtClean="0">
                <a:solidFill>
                  <a:schemeClr val="bg1"/>
                </a:solidFill>
                <a:latin typeface="Berlin Sans FB" pitchFamily="34" charset="0"/>
              </a:rPr>
              <a:t>Continue Letters Home/Phone Calls</a:t>
            </a:r>
          </a:p>
          <a:p>
            <a:pPr marL="342900" indent="-168275">
              <a:buFont typeface="Arial" pitchFamily="34" charset="0"/>
              <a:buChar char="•"/>
            </a:pPr>
            <a:r>
              <a:rPr lang="en-US" sz="2000" dirty="0" smtClean="0">
                <a:solidFill>
                  <a:schemeClr val="bg1"/>
                </a:solidFill>
                <a:latin typeface="Berlin Sans FB" pitchFamily="34" charset="0"/>
              </a:rPr>
              <a:t>Continue Teacher motivation</a:t>
            </a:r>
          </a:p>
          <a:p>
            <a:pPr marL="342900" indent="-168275">
              <a:buFont typeface="Arial" pitchFamily="34" charset="0"/>
              <a:buChar char="•"/>
            </a:pPr>
            <a:r>
              <a:rPr lang="en-US" sz="2000" dirty="0" smtClean="0">
                <a:solidFill>
                  <a:schemeClr val="bg1"/>
                </a:solidFill>
                <a:latin typeface="Berlin Sans FB" pitchFamily="34" charset="0"/>
              </a:rPr>
              <a:t>Use Values.com as a framework:</a:t>
            </a:r>
          </a:p>
          <a:p>
            <a:pPr marL="342900" indent="-168275">
              <a:buFont typeface="Arial" pitchFamily="34" charset="0"/>
              <a:buChar char="•"/>
            </a:pPr>
            <a:endParaRPr lang="en-US" sz="1050" dirty="0">
              <a:solidFill>
                <a:schemeClr val="bg1"/>
              </a:solidFill>
              <a:latin typeface="Berlin Sans FB" pitchFamily="34" charset="0"/>
            </a:endParaRPr>
          </a:p>
        </p:txBody>
      </p:sp>
      <p:sp>
        <p:nvSpPr>
          <p:cNvPr id="5" name="TextBox 4"/>
          <p:cNvSpPr txBox="1"/>
          <p:nvPr/>
        </p:nvSpPr>
        <p:spPr>
          <a:xfrm>
            <a:off x="4214" y="5913276"/>
            <a:ext cx="4303070" cy="523220"/>
          </a:xfrm>
          <a:prstGeom prst="rect">
            <a:avLst/>
          </a:prstGeom>
          <a:noFill/>
        </p:spPr>
        <p:txBody>
          <a:bodyPr wrap="square" rtlCol="0">
            <a:spAutoFit/>
          </a:bodyPr>
          <a:lstStyle/>
          <a:p>
            <a:pPr algn="ctr"/>
            <a:r>
              <a:rPr lang="en-US" sz="2800" dirty="0" smtClean="0">
                <a:solidFill>
                  <a:schemeClr val="bg1"/>
                </a:solidFill>
                <a:latin typeface="American Purpose Casual 01" pitchFamily="2" charset="0"/>
              </a:rPr>
              <a:t>Our Campaign Outcomes...</a:t>
            </a:r>
          </a:p>
        </p:txBody>
      </p:sp>
      <p:cxnSp>
        <p:nvCxnSpPr>
          <p:cNvPr id="6" name="Straight Arrow Connector 5"/>
          <p:cNvCxnSpPr/>
          <p:nvPr/>
        </p:nvCxnSpPr>
        <p:spPr>
          <a:xfrm>
            <a:off x="1079612" y="2816932"/>
            <a:ext cx="3096344" cy="144016"/>
          </a:xfrm>
          <a:prstGeom prst="straightConnector1">
            <a:avLst/>
          </a:prstGeom>
          <a:ln w="28575">
            <a:solidFill>
              <a:srgbClr val="E6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267" y="2852936"/>
            <a:ext cx="4303069" cy="3331681"/>
          </a:xfrm>
          <a:prstGeom prst="rect">
            <a:avLst/>
          </a:prstGeom>
          <a:noFill/>
        </p:spPr>
        <p:txBody>
          <a:bodyPr wrap="square" rtlCol="0">
            <a:spAutoFit/>
          </a:bodyPr>
          <a:lstStyle/>
          <a:p>
            <a:pPr marL="342900" indent="-168275">
              <a:buFont typeface="Arial" pitchFamily="34" charset="0"/>
              <a:buChar char="•"/>
            </a:pPr>
            <a:r>
              <a:rPr lang="en-US" sz="2000" dirty="0" smtClean="0">
                <a:solidFill>
                  <a:schemeClr val="bg1"/>
                </a:solidFill>
                <a:latin typeface="Berlin Sans FB" pitchFamily="34" charset="0"/>
              </a:rPr>
              <a:t>Add Commercials</a:t>
            </a:r>
          </a:p>
          <a:p>
            <a:pPr marL="342900" indent="-168275">
              <a:buFont typeface="Arial" pitchFamily="34" charset="0"/>
              <a:buChar char="•"/>
            </a:pPr>
            <a:r>
              <a:rPr lang="en-US" sz="2000" dirty="0" smtClean="0">
                <a:solidFill>
                  <a:schemeClr val="bg1"/>
                </a:solidFill>
                <a:latin typeface="Berlin Sans FB" pitchFamily="34" charset="0"/>
              </a:rPr>
              <a:t>Fliers</a:t>
            </a:r>
          </a:p>
          <a:p>
            <a:pPr marL="342900" indent="-168275">
              <a:buFont typeface="Arial" pitchFamily="34" charset="0"/>
              <a:buChar char="•"/>
            </a:pPr>
            <a:r>
              <a:rPr lang="en-US" sz="2000" dirty="0" smtClean="0">
                <a:solidFill>
                  <a:schemeClr val="bg1"/>
                </a:solidFill>
                <a:latin typeface="Berlin Sans FB" pitchFamily="34" charset="0"/>
              </a:rPr>
              <a:t>Billboards</a:t>
            </a:r>
          </a:p>
          <a:p>
            <a:pPr marL="342900" indent="-168275">
              <a:buFont typeface="Arial" pitchFamily="34" charset="0"/>
              <a:buChar char="•"/>
            </a:pPr>
            <a:r>
              <a:rPr lang="en-US" sz="2000" dirty="0" smtClean="0">
                <a:solidFill>
                  <a:schemeClr val="bg1"/>
                </a:solidFill>
                <a:latin typeface="Berlin Sans FB" pitchFamily="34" charset="0"/>
              </a:rPr>
              <a:t>Stories/Inspirational Quotes</a:t>
            </a:r>
          </a:p>
          <a:p>
            <a:pPr marL="342900" indent="-168275">
              <a:buFont typeface="Arial" pitchFamily="34" charset="0"/>
              <a:buChar char="•"/>
            </a:pPr>
            <a:r>
              <a:rPr lang="en-US" sz="2000" dirty="0" smtClean="0">
                <a:solidFill>
                  <a:schemeClr val="bg1"/>
                </a:solidFill>
                <a:latin typeface="Berlin Sans FB" pitchFamily="34" charset="0"/>
              </a:rPr>
              <a:t>Contests</a:t>
            </a:r>
          </a:p>
          <a:p>
            <a:pPr marL="342900" indent="-168275">
              <a:buFont typeface="Arial" pitchFamily="34" charset="0"/>
              <a:buChar char="•"/>
            </a:pPr>
            <a:r>
              <a:rPr lang="en-US" sz="2000" dirty="0" smtClean="0">
                <a:solidFill>
                  <a:schemeClr val="bg1"/>
                </a:solidFill>
                <a:latin typeface="Berlin Sans FB" pitchFamily="34" charset="0"/>
              </a:rPr>
              <a:t>School Websites</a:t>
            </a:r>
          </a:p>
          <a:p>
            <a:pPr marL="342900" indent="-168275">
              <a:buFont typeface="Arial" pitchFamily="34" charset="0"/>
              <a:buChar char="•"/>
            </a:pPr>
            <a:r>
              <a:rPr lang="en-US" sz="2000" dirty="0" smtClean="0">
                <a:solidFill>
                  <a:schemeClr val="bg1"/>
                </a:solidFill>
                <a:latin typeface="Berlin Sans FB" pitchFamily="34" charset="0"/>
              </a:rPr>
              <a:t>Social Media</a:t>
            </a:r>
          </a:p>
          <a:p>
            <a:pPr marL="974725" lvl="1" indent="-342900">
              <a:buFont typeface="Wingdings" pitchFamily="2" charset="2"/>
              <a:buChar char="ü"/>
            </a:pPr>
            <a:r>
              <a:rPr lang="en-US" sz="2000" dirty="0" smtClean="0">
                <a:solidFill>
                  <a:schemeClr val="bg1"/>
                </a:solidFill>
                <a:latin typeface="Berlin Sans FB" pitchFamily="34" charset="0"/>
              </a:rPr>
              <a:t>Facebook</a:t>
            </a:r>
          </a:p>
          <a:p>
            <a:pPr marL="974725" lvl="1" indent="-342900">
              <a:buFont typeface="Wingdings" pitchFamily="2" charset="2"/>
              <a:buChar char="ü"/>
            </a:pPr>
            <a:r>
              <a:rPr lang="en-US" sz="2000" dirty="0" smtClean="0">
                <a:solidFill>
                  <a:schemeClr val="bg1"/>
                </a:solidFill>
                <a:latin typeface="Berlin Sans FB" pitchFamily="34" charset="0"/>
              </a:rPr>
              <a:t>Twitter</a:t>
            </a:r>
          </a:p>
          <a:p>
            <a:pPr marL="974725" lvl="1" indent="-342900">
              <a:buFont typeface="Wingdings" pitchFamily="2" charset="2"/>
              <a:buChar char="ü"/>
            </a:pPr>
            <a:r>
              <a:rPr lang="en-US" sz="2000" dirty="0" err="1" smtClean="0">
                <a:solidFill>
                  <a:schemeClr val="bg1"/>
                </a:solidFill>
                <a:latin typeface="Berlin Sans FB" pitchFamily="34" charset="0"/>
              </a:rPr>
              <a:t>Instagram</a:t>
            </a:r>
            <a:endParaRPr lang="en-US" sz="2000" dirty="0" smtClean="0">
              <a:solidFill>
                <a:schemeClr val="bg1"/>
              </a:solidFill>
              <a:latin typeface="Berlin Sans FB" pitchFamily="34" charset="0"/>
            </a:endParaRPr>
          </a:p>
          <a:p>
            <a:pPr marL="342900" indent="-168275">
              <a:buFont typeface="Arial" pitchFamily="34" charset="0"/>
              <a:buChar char="•"/>
            </a:pPr>
            <a:endParaRPr lang="en-US" sz="1050" dirty="0">
              <a:solidFill>
                <a:schemeClr val="bg1"/>
              </a:solidFill>
              <a:latin typeface="Berlin Sans FB" pitchFamily="34" charset="0"/>
            </a:endParaRPr>
          </a:p>
        </p:txBody>
      </p:sp>
    </p:spTree>
    <p:extLst>
      <p:ext uri="{BB962C8B-B14F-4D97-AF65-F5344CB8AC3E}">
        <p14:creationId xmlns:p14="http://schemas.microsoft.com/office/powerpoint/2010/main" val="391044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wheel(1)">
                                      <p:cBhvr>
                                        <p:cTn id="61" dur="2000"/>
                                        <p:tgtEl>
                                          <p:spTgt spid="205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9">
                                            <p:txEl>
                                              <p:pRg st="0" end="0"/>
                                            </p:txEl>
                                          </p:spTgt>
                                        </p:tgtEl>
                                        <p:attrNameLst>
                                          <p:attrName>style.visibility</p:attrName>
                                        </p:attrNameLst>
                                      </p:cBhvr>
                                      <p:to>
                                        <p:strVal val="visible"/>
                                      </p:to>
                                    </p:set>
                                    <p:anim calcmode="lin" valueType="num">
                                      <p:cBhvr additive="base">
                                        <p:cTn id="6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9">
                                            <p:txEl>
                                              <p:pRg st="1" end="1"/>
                                            </p:txEl>
                                          </p:spTgt>
                                        </p:tgtEl>
                                        <p:attrNameLst>
                                          <p:attrName>style.visibility</p:attrName>
                                        </p:attrNameLst>
                                      </p:cBhvr>
                                      <p:to>
                                        <p:strVal val="visible"/>
                                      </p:to>
                                    </p:set>
                                    <p:anim calcmode="lin" valueType="num">
                                      <p:cBhvr additive="base">
                                        <p:cTn id="7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9">
                                            <p:txEl>
                                              <p:pRg st="2" end="2"/>
                                            </p:txEl>
                                          </p:spTgt>
                                        </p:tgtEl>
                                        <p:attrNameLst>
                                          <p:attrName>style.visibility</p:attrName>
                                        </p:attrNameLst>
                                      </p:cBhvr>
                                      <p:to>
                                        <p:strVal val="visible"/>
                                      </p:to>
                                    </p:set>
                                    <p:anim calcmode="lin" valueType="num">
                                      <p:cBhvr additive="base">
                                        <p:cTn id="7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9">
                                            <p:txEl>
                                              <p:pRg st="3" end="3"/>
                                            </p:txEl>
                                          </p:spTgt>
                                        </p:tgtEl>
                                        <p:attrNameLst>
                                          <p:attrName>style.visibility</p:attrName>
                                        </p:attrNameLst>
                                      </p:cBhvr>
                                      <p:to>
                                        <p:strVal val="visible"/>
                                      </p:to>
                                    </p:set>
                                    <p:anim calcmode="lin" valueType="num">
                                      <p:cBhvr additive="base">
                                        <p:cTn id="84"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9">
                                            <p:txEl>
                                              <p:pRg st="4" end="4"/>
                                            </p:txEl>
                                          </p:spTgt>
                                        </p:tgtEl>
                                        <p:attrNameLst>
                                          <p:attrName>style.visibility</p:attrName>
                                        </p:attrNameLst>
                                      </p:cBhvr>
                                      <p:to>
                                        <p:strVal val="visible"/>
                                      </p:to>
                                    </p:set>
                                    <p:anim calcmode="lin" valueType="num">
                                      <p:cBhvr additive="base">
                                        <p:cTn id="9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9">
                                            <p:txEl>
                                              <p:pRg st="5" end="5"/>
                                            </p:txEl>
                                          </p:spTgt>
                                        </p:tgtEl>
                                        <p:attrNameLst>
                                          <p:attrName>style.visibility</p:attrName>
                                        </p:attrNameLst>
                                      </p:cBhvr>
                                      <p:to>
                                        <p:strVal val="visible"/>
                                      </p:to>
                                    </p:set>
                                    <p:anim calcmode="lin" valueType="num">
                                      <p:cBhvr additive="base">
                                        <p:cTn id="9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9">
                                            <p:txEl>
                                              <p:pRg st="6" end="6"/>
                                            </p:txEl>
                                          </p:spTgt>
                                        </p:tgtEl>
                                        <p:attrNameLst>
                                          <p:attrName>style.visibility</p:attrName>
                                        </p:attrNameLst>
                                      </p:cBhvr>
                                      <p:to>
                                        <p:strVal val="visible"/>
                                      </p:to>
                                    </p:set>
                                    <p:anim calcmode="lin" valueType="num">
                                      <p:cBhvr additive="base">
                                        <p:cTn id="102"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9">
                                            <p:txEl>
                                              <p:pRg st="6" end="6"/>
                                            </p:txEl>
                                          </p:spTgt>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9">
                                            <p:txEl>
                                              <p:pRg st="7" end="7"/>
                                            </p:txEl>
                                          </p:spTgt>
                                        </p:tgtEl>
                                        <p:attrNameLst>
                                          <p:attrName>style.visibility</p:attrName>
                                        </p:attrNameLst>
                                      </p:cBhvr>
                                      <p:to>
                                        <p:strVal val="visible"/>
                                      </p:to>
                                    </p:set>
                                    <p:anim calcmode="lin" valueType="num">
                                      <p:cBhvr additive="base">
                                        <p:cTn id="106"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9">
                                            <p:txEl>
                                              <p:pRg st="7" end="7"/>
                                            </p:txEl>
                                          </p:spTgt>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9">
                                            <p:txEl>
                                              <p:pRg st="8" end="8"/>
                                            </p:txEl>
                                          </p:spTgt>
                                        </p:tgtEl>
                                        <p:attrNameLst>
                                          <p:attrName>style.visibility</p:attrName>
                                        </p:attrNameLst>
                                      </p:cBhvr>
                                      <p:to>
                                        <p:strVal val="visible"/>
                                      </p:to>
                                    </p:set>
                                    <p:anim calcmode="lin" valueType="num">
                                      <p:cBhvr additive="base">
                                        <p:cTn id="110"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9">
                                            <p:txEl>
                                              <p:pRg st="8" end="8"/>
                                            </p:txEl>
                                          </p:spTgt>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9">
                                            <p:txEl>
                                              <p:pRg st="9" end="9"/>
                                            </p:txEl>
                                          </p:spTgt>
                                        </p:tgtEl>
                                        <p:attrNameLst>
                                          <p:attrName>style.visibility</p:attrName>
                                        </p:attrNameLst>
                                      </p:cBhvr>
                                      <p:to>
                                        <p:strVal val="visible"/>
                                      </p:to>
                                    </p:set>
                                    <p:anim calcmode="lin" valueType="num">
                                      <p:cBhvr additive="base">
                                        <p:cTn id="114"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fade">
                                      <p:cBhvr>
                                        <p:cTn id="1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oewen\AppData\Local\Microsoft\Windows\Temporary Internet Files\Content.IE5\R2O850ZS\MP900439560[1].jpg"/>
          <p:cNvPicPr>
            <a:picLocks noChangeAspect="1" noChangeArrowheads="1"/>
          </p:cNvPicPr>
          <p:nvPr/>
        </p:nvPicPr>
        <p:blipFill rotWithShape="1">
          <a:blip r:embed="rId2">
            <a:extLst>
              <a:ext uri="{28A0092B-C50C-407E-A947-70E740481C1C}">
                <a14:useLocalDpi xmlns:a14="http://schemas.microsoft.com/office/drawing/2010/main" val="0"/>
              </a:ext>
            </a:extLst>
          </a:blip>
          <a:srcRect r="3865" b="5604"/>
          <a:stretch/>
        </p:blipFill>
        <p:spPr bwMode="auto">
          <a:xfrm>
            <a:off x="2845475" y="2584704"/>
            <a:ext cx="6153382" cy="40338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188640"/>
            <a:ext cx="5576664" cy="707886"/>
          </a:xfrm>
          <a:prstGeom prst="rect">
            <a:avLst/>
          </a:prstGeom>
          <a:noFill/>
        </p:spPr>
        <p:txBody>
          <a:bodyPr wrap="square" rtlCol="0">
            <a:spAutoFit/>
          </a:bodyPr>
          <a:lstStyle/>
          <a:p>
            <a:r>
              <a:rPr lang="en-US" sz="4000" dirty="0" smtClean="0">
                <a:solidFill>
                  <a:srgbClr val="191919"/>
                </a:solidFill>
                <a:effectLst>
                  <a:outerShdw blurRad="38100" dist="38100" dir="2700000" algn="tl">
                    <a:srgbClr val="000000">
                      <a:alpha val="43137"/>
                    </a:srgbClr>
                  </a:outerShdw>
                </a:effectLst>
                <a:latin typeface="American Purpose Casual 01" pitchFamily="2" charset="0"/>
              </a:rPr>
              <a:t>Our Campaign Outcomes...</a:t>
            </a:r>
          </a:p>
        </p:txBody>
      </p:sp>
      <p:sp>
        <p:nvSpPr>
          <p:cNvPr id="2" name="TextBox 1"/>
          <p:cNvSpPr txBox="1"/>
          <p:nvPr/>
        </p:nvSpPr>
        <p:spPr>
          <a:xfrm>
            <a:off x="719572" y="924256"/>
            <a:ext cx="2125903" cy="584775"/>
          </a:xfrm>
          <a:prstGeom prst="rect">
            <a:avLst/>
          </a:prstGeom>
          <a:noFill/>
        </p:spPr>
        <p:txBody>
          <a:bodyPr wrap="none" rtlCol="0">
            <a:spAutoFit/>
          </a:bodyPr>
          <a:lstStyle/>
          <a:p>
            <a:r>
              <a:rPr lang="en-US" sz="3200" dirty="0" smtClean="0">
                <a:solidFill>
                  <a:schemeClr val="accent1">
                    <a:lumMod val="50000"/>
                  </a:schemeClr>
                </a:solidFill>
                <a:latin typeface="CLARENCE" pitchFamily="2" charset="2"/>
              </a:rPr>
              <a:t>Engagement</a:t>
            </a:r>
            <a:endParaRPr lang="en-US" sz="3200" dirty="0">
              <a:solidFill>
                <a:schemeClr val="accent1">
                  <a:lumMod val="50000"/>
                </a:schemeClr>
              </a:solidFill>
              <a:latin typeface="CLARENCE" pitchFamily="2" charset="2"/>
            </a:endParaRPr>
          </a:p>
        </p:txBody>
      </p:sp>
      <p:sp>
        <p:nvSpPr>
          <p:cNvPr id="5" name="TextBox 4"/>
          <p:cNvSpPr txBox="1"/>
          <p:nvPr/>
        </p:nvSpPr>
        <p:spPr>
          <a:xfrm>
            <a:off x="1027348" y="1489446"/>
            <a:ext cx="1170513" cy="584775"/>
          </a:xfrm>
          <a:prstGeom prst="rect">
            <a:avLst/>
          </a:prstGeom>
          <a:noFill/>
        </p:spPr>
        <p:txBody>
          <a:bodyPr wrap="none" rtlCol="0">
            <a:spAutoFit/>
          </a:bodyPr>
          <a:lstStyle/>
          <a:p>
            <a:r>
              <a:rPr lang="en-US" sz="3200" dirty="0" smtClean="0">
                <a:solidFill>
                  <a:srgbClr val="00B050"/>
                </a:solidFill>
                <a:latin typeface="CLARENCE" pitchFamily="2" charset="2"/>
              </a:rPr>
              <a:t>Buy-In</a:t>
            </a:r>
            <a:endParaRPr lang="en-US" sz="3200" dirty="0">
              <a:solidFill>
                <a:srgbClr val="00B050"/>
              </a:solidFill>
              <a:latin typeface="CLARENCE" pitchFamily="2" charset="2"/>
            </a:endParaRPr>
          </a:p>
        </p:txBody>
      </p:sp>
      <p:sp>
        <p:nvSpPr>
          <p:cNvPr id="6" name="TextBox 5"/>
          <p:cNvSpPr txBox="1"/>
          <p:nvPr/>
        </p:nvSpPr>
        <p:spPr>
          <a:xfrm>
            <a:off x="4380539" y="1241332"/>
            <a:ext cx="3836307" cy="584775"/>
          </a:xfrm>
          <a:prstGeom prst="rect">
            <a:avLst/>
          </a:prstGeom>
          <a:noFill/>
        </p:spPr>
        <p:txBody>
          <a:bodyPr wrap="none" rtlCol="0">
            <a:spAutoFit/>
          </a:bodyPr>
          <a:lstStyle/>
          <a:p>
            <a:r>
              <a:rPr lang="en-US" sz="3200" dirty="0" smtClean="0">
                <a:solidFill>
                  <a:schemeClr val="accent2">
                    <a:lumMod val="75000"/>
                  </a:schemeClr>
                </a:solidFill>
                <a:latin typeface="CLARENCE" pitchFamily="2" charset="2"/>
              </a:rPr>
              <a:t>Build NEW Relationships</a:t>
            </a:r>
            <a:endParaRPr lang="en-US" sz="3200" dirty="0">
              <a:solidFill>
                <a:schemeClr val="accent2">
                  <a:lumMod val="75000"/>
                </a:schemeClr>
              </a:solidFill>
              <a:latin typeface="CLARENCE" pitchFamily="2" charset="2"/>
            </a:endParaRPr>
          </a:p>
        </p:txBody>
      </p:sp>
      <p:sp>
        <p:nvSpPr>
          <p:cNvPr id="7" name="TextBox 6"/>
          <p:cNvSpPr txBox="1"/>
          <p:nvPr/>
        </p:nvSpPr>
        <p:spPr>
          <a:xfrm>
            <a:off x="719572" y="2600908"/>
            <a:ext cx="2340705" cy="584775"/>
          </a:xfrm>
          <a:prstGeom prst="rect">
            <a:avLst/>
          </a:prstGeom>
          <a:noFill/>
        </p:spPr>
        <p:txBody>
          <a:bodyPr wrap="none" rtlCol="0">
            <a:spAutoFit/>
          </a:bodyPr>
          <a:lstStyle/>
          <a:p>
            <a:r>
              <a:rPr lang="en-US" sz="3200" dirty="0" smtClean="0">
                <a:solidFill>
                  <a:srgbClr val="FF0066"/>
                </a:solidFill>
                <a:latin typeface="CLARENCE" pitchFamily="2" charset="2"/>
              </a:rPr>
              <a:t>Talk to Adults</a:t>
            </a:r>
            <a:endParaRPr lang="en-US" sz="3200" dirty="0">
              <a:solidFill>
                <a:srgbClr val="FF0066"/>
              </a:solidFill>
              <a:latin typeface="CLARENCE" pitchFamily="2" charset="2"/>
            </a:endParaRPr>
          </a:p>
        </p:txBody>
      </p:sp>
      <p:sp>
        <p:nvSpPr>
          <p:cNvPr id="8" name="TextBox 7"/>
          <p:cNvSpPr txBox="1"/>
          <p:nvPr/>
        </p:nvSpPr>
        <p:spPr>
          <a:xfrm>
            <a:off x="2987789" y="1957191"/>
            <a:ext cx="1885453" cy="584775"/>
          </a:xfrm>
          <a:prstGeom prst="rect">
            <a:avLst/>
          </a:prstGeom>
          <a:noFill/>
        </p:spPr>
        <p:txBody>
          <a:bodyPr wrap="none" rtlCol="0">
            <a:spAutoFit/>
          </a:bodyPr>
          <a:lstStyle/>
          <a:p>
            <a:r>
              <a:rPr lang="en-US" sz="3200" b="1" dirty="0" smtClean="0">
                <a:solidFill>
                  <a:srgbClr val="7030A0"/>
                </a:solidFill>
                <a:latin typeface="CLARENCE" pitchFamily="2" charset="2"/>
              </a:rPr>
              <a:t>Have FUN</a:t>
            </a:r>
            <a:r>
              <a:rPr lang="en-US" sz="1200" b="1" dirty="0" smtClean="0">
                <a:solidFill>
                  <a:srgbClr val="7030A0"/>
                </a:solidFill>
                <a:latin typeface="CLARENCE" pitchFamily="2" charset="2"/>
              </a:rPr>
              <a:t> </a:t>
            </a:r>
            <a:r>
              <a:rPr lang="en-US" sz="3200" b="1" dirty="0" smtClean="0">
                <a:solidFill>
                  <a:srgbClr val="7030A0"/>
                </a:solidFill>
                <a:latin typeface="CLARENCE" pitchFamily="2" charset="2"/>
              </a:rPr>
              <a:t>!</a:t>
            </a:r>
            <a:endParaRPr lang="en-US" sz="3200" b="1" dirty="0">
              <a:solidFill>
                <a:srgbClr val="7030A0"/>
              </a:solidFill>
              <a:latin typeface="CLARENCE" pitchFamily="2" charset="2"/>
            </a:endParaRPr>
          </a:p>
        </p:txBody>
      </p:sp>
      <p:sp>
        <p:nvSpPr>
          <p:cNvPr id="9" name="TextBox 8"/>
          <p:cNvSpPr txBox="1"/>
          <p:nvPr/>
        </p:nvSpPr>
        <p:spPr>
          <a:xfrm>
            <a:off x="2369346" y="1372416"/>
            <a:ext cx="1713931" cy="584775"/>
          </a:xfrm>
          <a:prstGeom prst="rect">
            <a:avLst/>
          </a:prstGeom>
          <a:noFill/>
        </p:spPr>
        <p:txBody>
          <a:bodyPr wrap="none" rtlCol="0">
            <a:spAutoFit/>
          </a:bodyPr>
          <a:lstStyle/>
          <a:p>
            <a:r>
              <a:rPr lang="en-US" sz="3200" dirty="0" smtClean="0">
                <a:solidFill>
                  <a:schemeClr val="accent6">
                    <a:lumMod val="75000"/>
                  </a:schemeClr>
                </a:solidFill>
                <a:latin typeface="CLARENCE" pitchFamily="2" charset="2"/>
              </a:rPr>
              <a:t>Creativity</a:t>
            </a:r>
            <a:endParaRPr lang="en-US" sz="3200" dirty="0">
              <a:solidFill>
                <a:schemeClr val="accent6">
                  <a:lumMod val="75000"/>
                </a:schemeClr>
              </a:solidFill>
              <a:latin typeface="CLARENCE" pitchFamily="2" charset="2"/>
            </a:endParaRPr>
          </a:p>
        </p:txBody>
      </p:sp>
      <p:sp>
        <p:nvSpPr>
          <p:cNvPr id="10" name="TextBox 9"/>
          <p:cNvSpPr txBox="1"/>
          <p:nvPr/>
        </p:nvSpPr>
        <p:spPr>
          <a:xfrm>
            <a:off x="3201465" y="796239"/>
            <a:ext cx="1763624" cy="584775"/>
          </a:xfrm>
          <a:prstGeom prst="rect">
            <a:avLst/>
          </a:prstGeom>
          <a:noFill/>
        </p:spPr>
        <p:txBody>
          <a:bodyPr wrap="none" rtlCol="0">
            <a:spAutoFit/>
          </a:bodyPr>
          <a:lstStyle/>
          <a:p>
            <a:r>
              <a:rPr lang="en-US" sz="3200" dirty="0" smtClean="0">
                <a:solidFill>
                  <a:srgbClr val="FF0000"/>
                </a:solidFill>
                <a:latin typeface="CLARENCE" pitchFamily="2" charset="2"/>
              </a:rPr>
              <a:t>Pass it On</a:t>
            </a:r>
            <a:endParaRPr lang="en-US" sz="3200" dirty="0">
              <a:solidFill>
                <a:srgbClr val="FF0000"/>
              </a:solidFill>
              <a:latin typeface="CLARENCE" pitchFamily="2" charset="2"/>
            </a:endParaRPr>
          </a:p>
        </p:txBody>
      </p:sp>
      <p:sp>
        <p:nvSpPr>
          <p:cNvPr id="11" name="TextBox 10"/>
          <p:cNvSpPr txBox="1"/>
          <p:nvPr/>
        </p:nvSpPr>
        <p:spPr>
          <a:xfrm>
            <a:off x="309203" y="2077483"/>
            <a:ext cx="2606804" cy="584775"/>
          </a:xfrm>
          <a:prstGeom prst="rect">
            <a:avLst/>
          </a:prstGeom>
          <a:noFill/>
        </p:spPr>
        <p:txBody>
          <a:bodyPr wrap="none" rtlCol="0">
            <a:spAutoFit/>
          </a:bodyPr>
          <a:lstStyle/>
          <a:p>
            <a:r>
              <a:rPr lang="en-US" sz="3200" dirty="0" smtClean="0">
                <a:solidFill>
                  <a:srgbClr val="FFC000"/>
                </a:solidFill>
                <a:latin typeface="CLARENCE" pitchFamily="2" charset="2"/>
              </a:rPr>
              <a:t>Work Together</a:t>
            </a:r>
            <a:endParaRPr lang="en-US" sz="3200" dirty="0">
              <a:solidFill>
                <a:srgbClr val="FFC000"/>
              </a:solidFill>
              <a:latin typeface="CLARENCE" pitchFamily="2" charset="2"/>
            </a:endParaRPr>
          </a:p>
        </p:txBody>
      </p:sp>
      <p:sp>
        <p:nvSpPr>
          <p:cNvPr id="12" name="TextBox 11"/>
          <p:cNvSpPr txBox="1"/>
          <p:nvPr/>
        </p:nvSpPr>
        <p:spPr>
          <a:xfrm>
            <a:off x="5025565" y="1826107"/>
            <a:ext cx="4118435" cy="584775"/>
          </a:xfrm>
          <a:prstGeom prst="rect">
            <a:avLst/>
          </a:prstGeom>
          <a:noFill/>
        </p:spPr>
        <p:txBody>
          <a:bodyPr wrap="none" rtlCol="0">
            <a:spAutoFit/>
          </a:bodyPr>
          <a:lstStyle/>
          <a:p>
            <a:r>
              <a:rPr lang="en-US" sz="3200" dirty="0" smtClean="0">
                <a:solidFill>
                  <a:schemeClr val="tx2">
                    <a:lumMod val="60000"/>
                    <a:lumOff val="40000"/>
                  </a:schemeClr>
                </a:solidFill>
                <a:latin typeface="CLARENCE" pitchFamily="2" charset="2"/>
              </a:rPr>
              <a:t>Connect with Each Other</a:t>
            </a:r>
            <a:endParaRPr lang="en-US" sz="3200" dirty="0">
              <a:solidFill>
                <a:schemeClr val="tx2">
                  <a:lumMod val="60000"/>
                  <a:lumOff val="40000"/>
                </a:schemeClr>
              </a:solidFill>
              <a:latin typeface="CLARENCE" pitchFamily="2" charset="2"/>
            </a:endParaRPr>
          </a:p>
        </p:txBody>
      </p:sp>
      <p:sp>
        <p:nvSpPr>
          <p:cNvPr id="13" name="TextBox 12"/>
          <p:cNvSpPr txBox="1"/>
          <p:nvPr/>
        </p:nvSpPr>
        <p:spPr>
          <a:xfrm>
            <a:off x="201413" y="3429000"/>
            <a:ext cx="2858864" cy="1938992"/>
          </a:xfrm>
          <a:prstGeom prst="rect">
            <a:avLst/>
          </a:prstGeom>
          <a:noFill/>
        </p:spPr>
        <p:txBody>
          <a:bodyPr wrap="square" rtlCol="0">
            <a:spAutoFit/>
          </a:bodyPr>
          <a:lstStyle/>
          <a:p>
            <a:pPr algn="ctr"/>
            <a:r>
              <a:rPr lang="en-US" sz="4000" dirty="0" smtClean="0">
                <a:solidFill>
                  <a:srgbClr val="191919"/>
                </a:solidFill>
                <a:effectLst>
                  <a:outerShdw blurRad="38100" dist="38100" dir="2700000" algn="tl">
                    <a:srgbClr val="000000">
                      <a:alpha val="43137"/>
                    </a:srgbClr>
                  </a:outerShdw>
                </a:effectLst>
                <a:latin typeface="American Purpose Casual 01" pitchFamily="2" charset="0"/>
              </a:rPr>
              <a:t>Hold </a:t>
            </a:r>
          </a:p>
          <a:p>
            <a:pPr algn="ctr"/>
            <a:r>
              <a:rPr lang="en-US" sz="4000" dirty="0" smtClean="0">
                <a:solidFill>
                  <a:srgbClr val="191919"/>
                </a:solidFill>
                <a:effectLst>
                  <a:outerShdw blurRad="38100" dist="38100" dir="2700000" algn="tl">
                    <a:srgbClr val="000000">
                      <a:alpha val="43137"/>
                    </a:srgbClr>
                  </a:outerShdw>
                </a:effectLst>
                <a:latin typeface="American Purpose Casual 01" pitchFamily="2" charset="0"/>
              </a:rPr>
              <a:t>each other accountable</a:t>
            </a:r>
          </a:p>
        </p:txBody>
      </p:sp>
      <p:sp>
        <p:nvSpPr>
          <p:cNvPr id="14" name="TextBox 13"/>
          <p:cNvSpPr txBox="1"/>
          <p:nvPr/>
        </p:nvSpPr>
        <p:spPr>
          <a:xfrm>
            <a:off x="225184" y="5913276"/>
            <a:ext cx="4756430" cy="584775"/>
          </a:xfrm>
          <a:prstGeom prst="rect">
            <a:avLst/>
          </a:prstGeom>
          <a:noFill/>
        </p:spPr>
        <p:txBody>
          <a:bodyPr wrap="none" rtlCol="0">
            <a:spAutoFit/>
          </a:bodyPr>
          <a:lstStyle/>
          <a:p>
            <a:r>
              <a:rPr lang="en-US" sz="3200" dirty="0" smtClean="0">
                <a:solidFill>
                  <a:srgbClr val="00B050"/>
                </a:solidFill>
                <a:latin typeface="CLARENCE" pitchFamily="2" charset="2"/>
              </a:rPr>
              <a:t>But we can</a:t>
            </a:r>
            <a:r>
              <a:rPr lang="en-US" sz="3200" dirty="0" smtClean="0">
                <a:solidFill>
                  <a:srgbClr val="00B050"/>
                </a:solidFill>
                <a:latin typeface="Inkpen2 Script" pitchFamily="2" charset="0"/>
              </a:rPr>
              <a:t>’</a:t>
            </a:r>
            <a:r>
              <a:rPr lang="en-US" sz="3200" dirty="0" smtClean="0">
                <a:solidFill>
                  <a:srgbClr val="00B050"/>
                </a:solidFill>
                <a:latin typeface="CLARENCE" pitchFamily="2" charset="2"/>
              </a:rPr>
              <a:t>t be afraid to use:</a:t>
            </a:r>
            <a:endParaRPr lang="en-US" sz="3200" dirty="0">
              <a:solidFill>
                <a:srgbClr val="00B050"/>
              </a:solidFill>
              <a:latin typeface="CLARENCE" pitchFamily="2" charset="2"/>
            </a:endParaRPr>
          </a:p>
        </p:txBody>
      </p:sp>
    </p:spTree>
    <p:extLst>
      <p:ext uri="{BB962C8B-B14F-4D97-AF65-F5344CB8AC3E}">
        <p14:creationId xmlns:p14="http://schemas.microsoft.com/office/powerpoint/2010/main" val="290975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80">
                                          <p:stCondLst>
                                            <p:cond delay="0"/>
                                          </p:stCondLst>
                                        </p:cTn>
                                        <p:tgtEl>
                                          <p:spTgt spid="8"/>
                                        </p:tgtEl>
                                      </p:cBhvr>
                                    </p:animEffect>
                                    <p:anim calcmode="lin" valueType="num">
                                      <p:cBhvr>
                                        <p:cTn id="6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6" dur="26">
                                          <p:stCondLst>
                                            <p:cond delay="650"/>
                                          </p:stCondLst>
                                        </p:cTn>
                                        <p:tgtEl>
                                          <p:spTgt spid="8"/>
                                        </p:tgtEl>
                                      </p:cBhvr>
                                      <p:to x="100000" y="60000"/>
                                    </p:animScale>
                                    <p:animScale>
                                      <p:cBhvr>
                                        <p:cTn id="67" dur="166" decel="50000">
                                          <p:stCondLst>
                                            <p:cond delay="676"/>
                                          </p:stCondLst>
                                        </p:cTn>
                                        <p:tgtEl>
                                          <p:spTgt spid="8"/>
                                        </p:tgtEl>
                                      </p:cBhvr>
                                      <p:to x="100000" y="100000"/>
                                    </p:animScale>
                                    <p:animScale>
                                      <p:cBhvr>
                                        <p:cTn id="68" dur="26">
                                          <p:stCondLst>
                                            <p:cond delay="1312"/>
                                          </p:stCondLst>
                                        </p:cTn>
                                        <p:tgtEl>
                                          <p:spTgt spid="8"/>
                                        </p:tgtEl>
                                      </p:cBhvr>
                                      <p:to x="100000" y="80000"/>
                                    </p:animScale>
                                    <p:animScale>
                                      <p:cBhvr>
                                        <p:cTn id="69" dur="166" decel="50000">
                                          <p:stCondLst>
                                            <p:cond delay="1338"/>
                                          </p:stCondLst>
                                        </p:cTn>
                                        <p:tgtEl>
                                          <p:spTgt spid="8"/>
                                        </p:tgtEl>
                                      </p:cBhvr>
                                      <p:to x="100000" y="100000"/>
                                    </p:animScale>
                                    <p:animScale>
                                      <p:cBhvr>
                                        <p:cTn id="70" dur="26">
                                          <p:stCondLst>
                                            <p:cond delay="1642"/>
                                          </p:stCondLst>
                                        </p:cTn>
                                        <p:tgtEl>
                                          <p:spTgt spid="8"/>
                                        </p:tgtEl>
                                      </p:cBhvr>
                                      <p:to x="100000" y="90000"/>
                                    </p:animScale>
                                    <p:animScale>
                                      <p:cBhvr>
                                        <p:cTn id="71" dur="166" decel="50000">
                                          <p:stCondLst>
                                            <p:cond delay="1668"/>
                                          </p:stCondLst>
                                        </p:cTn>
                                        <p:tgtEl>
                                          <p:spTgt spid="8"/>
                                        </p:tgtEl>
                                      </p:cBhvr>
                                      <p:to x="100000" y="100000"/>
                                    </p:animScale>
                                    <p:animScale>
                                      <p:cBhvr>
                                        <p:cTn id="72" dur="26">
                                          <p:stCondLst>
                                            <p:cond delay="1808"/>
                                          </p:stCondLst>
                                        </p:cTn>
                                        <p:tgtEl>
                                          <p:spTgt spid="8"/>
                                        </p:tgtEl>
                                      </p:cBhvr>
                                      <p:to x="100000" y="95000"/>
                                    </p:animScale>
                                    <p:animScale>
                                      <p:cBhvr>
                                        <p:cTn id="73" dur="166" decel="50000">
                                          <p:stCondLst>
                                            <p:cond delay="1834"/>
                                          </p:stCondLst>
                                        </p:cTn>
                                        <p:tgtEl>
                                          <p:spTgt spid="8"/>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000" fill="hold"/>
                                        <p:tgtEl>
                                          <p:spTgt spid="13"/>
                                        </p:tgtEl>
                                        <p:attrNameLst>
                                          <p:attrName>ppt_w</p:attrName>
                                        </p:attrNameLst>
                                      </p:cBhvr>
                                      <p:tavLst>
                                        <p:tav tm="0">
                                          <p:val>
                                            <p:fltVal val="0"/>
                                          </p:val>
                                        </p:tav>
                                        <p:tav tm="100000">
                                          <p:val>
                                            <p:strVal val="#ppt_w"/>
                                          </p:val>
                                        </p:tav>
                                      </p:tavLst>
                                    </p:anim>
                                    <p:anim calcmode="lin" valueType="num">
                                      <p:cBhvr>
                                        <p:cTn id="79" dur="1000" fill="hold"/>
                                        <p:tgtEl>
                                          <p:spTgt spid="13"/>
                                        </p:tgtEl>
                                        <p:attrNameLst>
                                          <p:attrName>ppt_h</p:attrName>
                                        </p:attrNameLst>
                                      </p:cBhvr>
                                      <p:tavLst>
                                        <p:tav tm="0">
                                          <p:val>
                                            <p:fltVal val="0"/>
                                          </p:val>
                                        </p:tav>
                                        <p:tav tm="100000">
                                          <p:val>
                                            <p:strVal val="#ppt_h"/>
                                          </p:val>
                                        </p:tav>
                                      </p:tavLst>
                                    </p:anim>
                                    <p:anim calcmode="lin" valueType="num">
                                      <p:cBhvr>
                                        <p:cTn id="80" dur="1000" fill="hold"/>
                                        <p:tgtEl>
                                          <p:spTgt spid="13"/>
                                        </p:tgtEl>
                                        <p:attrNameLst>
                                          <p:attrName>style.rotation</p:attrName>
                                        </p:attrNameLst>
                                      </p:cBhvr>
                                      <p:tavLst>
                                        <p:tav tm="0">
                                          <p:val>
                                            <p:fltVal val="90"/>
                                          </p:val>
                                        </p:tav>
                                        <p:tav tm="100000">
                                          <p:val>
                                            <p:fltVal val="0"/>
                                          </p:val>
                                        </p:tav>
                                      </p:tavLst>
                                    </p:anim>
                                    <p:animEffect transition="in" filter="fade">
                                      <p:cBhvr>
                                        <p:cTn id="81" dur="10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P spid="7" grpId="0"/>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9450"/>
          <a:stretch/>
        </p:blipFill>
        <p:spPr>
          <a:xfrm>
            <a:off x="0" y="-1"/>
            <a:ext cx="9144000" cy="6858001"/>
          </a:xfrm>
          <a:prstGeom prst="rect">
            <a:avLst/>
          </a:prstGeom>
        </p:spPr>
      </p:pic>
      <p:sp>
        <p:nvSpPr>
          <p:cNvPr id="3" name="Rectangle 2"/>
          <p:cNvSpPr/>
          <p:nvPr/>
        </p:nvSpPr>
        <p:spPr>
          <a:xfrm>
            <a:off x="269522" y="276295"/>
            <a:ext cx="8604956" cy="6300700"/>
          </a:xfrm>
          <a:prstGeom prst="rect">
            <a:avLst/>
          </a:prstGeom>
          <a:solidFill>
            <a:srgbClr val="FFFFFF">
              <a:alpha val="92157"/>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83568" y="278650"/>
            <a:ext cx="7776864" cy="1323439"/>
          </a:xfrm>
          <a:prstGeom prst="rect">
            <a:avLst/>
          </a:prstGeom>
          <a:noFill/>
        </p:spPr>
        <p:txBody>
          <a:bodyPr wrap="square" rtlCol="0">
            <a:spAutoFit/>
          </a:bodyPr>
          <a:lstStyle/>
          <a:p>
            <a:pPr algn="ctr"/>
            <a:r>
              <a:rPr lang="en-US" sz="8000" dirty="0" smtClean="0">
                <a:solidFill>
                  <a:schemeClr val="accent1">
                    <a:lumMod val="50000"/>
                  </a:schemeClr>
                </a:solidFill>
                <a:latin typeface="Berlin Sans FB" pitchFamily="34" charset="0"/>
              </a:rPr>
              <a:t>SOCIAL MEDIA</a:t>
            </a:r>
            <a:endParaRPr lang="en-US" sz="8000" dirty="0">
              <a:solidFill>
                <a:schemeClr val="accent1">
                  <a:lumMod val="50000"/>
                </a:schemeClr>
              </a:solidFill>
              <a:latin typeface="Berlin Sans FB"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99910">
            <a:off x="524343" y="2082184"/>
            <a:ext cx="3623790" cy="100770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262" y="2564904"/>
            <a:ext cx="1944216" cy="1944216"/>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5598" y="1555284"/>
            <a:ext cx="3078880" cy="2677287"/>
          </a:xfrm>
          <a:prstGeom prst="rect">
            <a:avLst/>
          </a:prstGeom>
        </p:spPr>
      </p:pic>
      <p:sp>
        <p:nvSpPr>
          <p:cNvPr id="10" name="TextBox 9"/>
          <p:cNvSpPr txBox="1"/>
          <p:nvPr/>
        </p:nvSpPr>
        <p:spPr>
          <a:xfrm>
            <a:off x="2209393" y="2949912"/>
            <a:ext cx="1332148" cy="1631216"/>
          </a:xfrm>
          <a:prstGeom prst="rect">
            <a:avLst/>
          </a:prstGeom>
          <a:noFill/>
        </p:spPr>
        <p:txBody>
          <a:bodyPr wrap="square" rtlCol="0">
            <a:spAutoFit/>
          </a:bodyPr>
          <a:lstStyle/>
          <a:p>
            <a:pPr algn="ctr"/>
            <a:r>
              <a:rPr lang="en-US" sz="10000" dirty="0" smtClean="0">
                <a:solidFill>
                  <a:srgbClr val="D7294E"/>
                </a:solidFill>
                <a:latin typeface="American Purpose Casual 01" pitchFamily="2" charset="0"/>
              </a:rPr>
              <a:t>@</a:t>
            </a:r>
            <a:endParaRPr lang="en-US" sz="10000" dirty="0">
              <a:solidFill>
                <a:srgbClr val="D7294E"/>
              </a:solidFill>
              <a:latin typeface="American Purpose Casual 01" pitchFamily="2" charset="0"/>
            </a:endParaRPr>
          </a:p>
        </p:txBody>
      </p:sp>
      <p:sp>
        <p:nvSpPr>
          <p:cNvPr id="11" name="TextBox 10"/>
          <p:cNvSpPr txBox="1"/>
          <p:nvPr/>
        </p:nvSpPr>
        <p:spPr>
          <a:xfrm>
            <a:off x="269522" y="4438471"/>
            <a:ext cx="8420591" cy="1200329"/>
          </a:xfrm>
          <a:prstGeom prst="rect">
            <a:avLst/>
          </a:prstGeom>
          <a:noFill/>
        </p:spPr>
        <p:txBody>
          <a:bodyPr wrap="square" rtlCol="0">
            <a:spAutoFit/>
          </a:bodyPr>
          <a:lstStyle/>
          <a:p>
            <a:pPr algn="ctr"/>
            <a:r>
              <a:rPr lang="en-US" sz="7200" dirty="0" smtClean="0">
                <a:solidFill>
                  <a:srgbClr val="E9C02B"/>
                </a:solidFill>
                <a:effectLst>
                  <a:outerShdw blurRad="38100" dist="38100" dir="2700000" algn="tl">
                    <a:srgbClr val="000000">
                      <a:alpha val="43137"/>
                    </a:srgbClr>
                  </a:outerShdw>
                </a:effectLst>
                <a:latin typeface="Berlin Sans FB" pitchFamily="34" charset="0"/>
              </a:rPr>
              <a:t>#</a:t>
            </a:r>
            <a:r>
              <a:rPr lang="en-US" sz="7200" dirty="0" err="1" smtClean="0">
                <a:solidFill>
                  <a:srgbClr val="E9C02B"/>
                </a:solidFill>
                <a:effectLst>
                  <a:outerShdw blurRad="38100" dist="38100" dir="2700000" algn="tl">
                    <a:srgbClr val="000000">
                      <a:alpha val="43137"/>
                    </a:srgbClr>
                  </a:outerShdw>
                </a:effectLst>
                <a:latin typeface="Berlin Sans FB" pitchFamily="34" charset="0"/>
              </a:rPr>
              <a:t>humankindbeboth</a:t>
            </a:r>
            <a:endParaRPr lang="en-US" sz="7200" dirty="0">
              <a:solidFill>
                <a:srgbClr val="E9C02B"/>
              </a:solidFill>
              <a:effectLst>
                <a:outerShdw blurRad="38100" dist="38100" dir="2700000" algn="tl">
                  <a:srgbClr val="000000">
                    <a:alpha val="43137"/>
                  </a:srgbClr>
                </a:outerShdw>
              </a:effectLst>
              <a:latin typeface="Berlin Sans FB" pitchFamily="34" charset="0"/>
            </a:endParaRPr>
          </a:p>
        </p:txBody>
      </p:sp>
      <p:sp>
        <p:nvSpPr>
          <p:cNvPr id="12" name="TextBox 11"/>
          <p:cNvSpPr txBox="1"/>
          <p:nvPr/>
        </p:nvSpPr>
        <p:spPr>
          <a:xfrm>
            <a:off x="3554794" y="5769260"/>
            <a:ext cx="5148572" cy="369332"/>
          </a:xfrm>
          <a:prstGeom prst="rect">
            <a:avLst/>
          </a:prstGeom>
          <a:noFill/>
        </p:spPr>
        <p:txBody>
          <a:bodyPr wrap="square" rtlCol="0">
            <a:spAutoFit/>
          </a:bodyPr>
          <a:lstStyle/>
          <a:p>
            <a:pPr algn="r"/>
            <a:r>
              <a:rPr lang="en-US" i="1" dirty="0" smtClean="0">
                <a:hlinkClick r:id="rId6"/>
              </a:rPr>
              <a:t>Check out: http://cbessoneducation.blogspot.com</a:t>
            </a:r>
            <a:endParaRPr lang="en-US" i="1" dirty="0"/>
          </a:p>
        </p:txBody>
      </p:sp>
      <p:sp>
        <p:nvSpPr>
          <p:cNvPr id="13" name="TextBox 12"/>
          <p:cNvSpPr txBox="1"/>
          <p:nvPr/>
        </p:nvSpPr>
        <p:spPr>
          <a:xfrm>
            <a:off x="2336238" y="6057292"/>
            <a:ext cx="6353875" cy="369332"/>
          </a:xfrm>
          <a:prstGeom prst="rect">
            <a:avLst/>
          </a:prstGeom>
          <a:noFill/>
        </p:spPr>
        <p:txBody>
          <a:bodyPr wrap="square" rtlCol="0">
            <a:spAutoFit/>
          </a:bodyPr>
          <a:lstStyle/>
          <a:p>
            <a:pPr algn="r"/>
            <a:r>
              <a:rPr lang="en-US" i="1" dirty="0" smtClean="0">
                <a:hlinkClick r:id="rId7"/>
              </a:rPr>
              <a:t>http://www.howcast.com/guides/594-How-to-Use-Social-Media</a:t>
            </a:r>
            <a:endParaRPr lang="en-US" i="1" dirty="0" smtClean="0"/>
          </a:p>
        </p:txBody>
      </p:sp>
    </p:spTree>
    <p:extLst>
      <p:ext uri="{BB962C8B-B14F-4D97-AF65-F5344CB8AC3E}">
        <p14:creationId xmlns:p14="http://schemas.microsoft.com/office/powerpoint/2010/main" val="40678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anim calcmode="lin" valueType="num">
                                      <p:cBhvr>
                                        <p:cTn id="41" dur="2000" fill="hold"/>
                                        <p:tgtEl>
                                          <p:spTgt spid="11"/>
                                        </p:tgtEl>
                                        <p:attrNameLst>
                                          <p:attrName>ppt_w</p:attrName>
                                        </p:attrNameLst>
                                      </p:cBhvr>
                                      <p:tavLst>
                                        <p:tav tm="0" fmla="#ppt_w*sin(2.5*pi*$)">
                                          <p:val>
                                            <p:fltVal val="0"/>
                                          </p:val>
                                        </p:tav>
                                        <p:tav tm="100000">
                                          <p:val>
                                            <p:fltVal val="1"/>
                                          </p:val>
                                        </p:tav>
                                      </p:tavLst>
                                    </p:anim>
                                    <p:anim calcmode="lin" valueType="num">
                                      <p:cBhvr>
                                        <p:cTn id="4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1783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2" name="Where Is The Love clipp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8763000" y="76200"/>
            <a:ext cx="152400" cy="152400"/>
          </a:xfrm>
          <a:prstGeom prst="rect">
            <a:avLst/>
          </a:prstGeom>
        </p:spPr>
      </p:pic>
    </p:spTree>
    <p:extLst>
      <p:ext uri="{BB962C8B-B14F-4D97-AF65-F5344CB8AC3E}">
        <p14:creationId xmlns:p14="http://schemas.microsoft.com/office/powerpoint/2010/main" val="3252515083"/>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1248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 y="80367"/>
            <a:ext cx="89916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883664"/>
            <a:ext cx="8778240" cy="173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7200"/>
            <a:ext cx="75914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3048000"/>
            <a:ext cx="75152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5638800" y="3855338"/>
            <a:ext cx="2895599" cy="335662"/>
          </a:xfrm>
          <a:custGeom>
            <a:avLst/>
            <a:gdLst>
              <a:gd name="connsiteX0" fmla="*/ 0 w 2569029"/>
              <a:gd name="connsiteY0" fmla="*/ 0 h 449962"/>
              <a:gd name="connsiteX1" fmla="*/ 1306286 w 2569029"/>
              <a:gd name="connsiteY1" fmla="*/ 449943 h 449962"/>
              <a:gd name="connsiteX2" fmla="*/ 2569029 w 2569029"/>
              <a:gd name="connsiteY2" fmla="*/ 14514 h 449962"/>
            </a:gdLst>
            <a:ahLst/>
            <a:cxnLst>
              <a:cxn ang="0">
                <a:pos x="connsiteX0" y="connsiteY0"/>
              </a:cxn>
              <a:cxn ang="0">
                <a:pos x="connsiteX1" y="connsiteY1"/>
              </a:cxn>
              <a:cxn ang="0">
                <a:pos x="connsiteX2" y="connsiteY2"/>
              </a:cxn>
            </a:cxnLst>
            <a:rect l="l" t="t" r="r" b="b"/>
            <a:pathLst>
              <a:path w="2569029" h="449962">
                <a:moveTo>
                  <a:pt x="0" y="0"/>
                </a:moveTo>
                <a:cubicBezTo>
                  <a:pt x="439057" y="223762"/>
                  <a:pt x="878115" y="447524"/>
                  <a:pt x="1306286" y="449943"/>
                </a:cubicBezTo>
                <a:cubicBezTo>
                  <a:pt x="1734457" y="452362"/>
                  <a:pt x="2151743" y="233438"/>
                  <a:pt x="2569029" y="1451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324599" y="4267200"/>
            <a:ext cx="172402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48624" y="4267200"/>
            <a:ext cx="755336" cy="227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83763" y="4849415"/>
            <a:ext cx="755335" cy="307777"/>
          </a:xfrm>
          <a:prstGeom prst="rect">
            <a:avLst/>
          </a:prstGeom>
          <a:noFill/>
        </p:spPr>
        <p:txBody>
          <a:bodyPr wrap="none" rtlCol="0">
            <a:spAutoFit/>
          </a:bodyPr>
          <a:lstStyle/>
          <a:p>
            <a:r>
              <a:rPr lang="en-US" sz="1400" b="1" dirty="0" smtClean="0">
                <a:solidFill>
                  <a:srgbClr val="FF0000"/>
                </a:solidFill>
                <a:latin typeface="Segoe Print" pitchFamily="2" charset="0"/>
              </a:rPr>
              <a:t>74.6%</a:t>
            </a:r>
            <a:endParaRPr lang="en-US" sz="1400" b="1" dirty="0">
              <a:solidFill>
                <a:srgbClr val="FF0000"/>
              </a:solidFill>
              <a:latin typeface="Segoe Print" pitchFamily="2" charset="0"/>
            </a:endParaRPr>
          </a:p>
        </p:txBody>
      </p:sp>
      <p:sp>
        <p:nvSpPr>
          <p:cNvPr id="11" name="TextBox 10"/>
          <p:cNvSpPr txBox="1"/>
          <p:nvPr/>
        </p:nvSpPr>
        <p:spPr>
          <a:xfrm>
            <a:off x="7983763" y="5100887"/>
            <a:ext cx="755335" cy="307777"/>
          </a:xfrm>
          <a:prstGeom prst="rect">
            <a:avLst/>
          </a:prstGeom>
          <a:noFill/>
        </p:spPr>
        <p:txBody>
          <a:bodyPr wrap="none" rtlCol="0">
            <a:spAutoFit/>
          </a:bodyPr>
          <a:lstStyle/>
          <a:p>
            <a:r>
              <a:rPr lang="en-US" sz="1400" b="1" dirty="0" smtClean="0">
                <a:solidFill>
                  <a:srgbClr val="FF0000"/>
                </a:solidFill>
                <a:latin typeface="Segoe Print" pitchFamily="2" charset="0"/>
              </a:rPr>
              <a:t>74.0%</a:t>
            </a:r>
            <a:endParaRPr lang="en-US" sz="1400" b="1" dirty="0">
              <a:solidFill>
                <a:srgbClr val="FF0000"/>
              </a:solidFill>
              <a:latin typeface="Segoe Print" pitchFamily="2" charset="0"/>
            </a:endParaRPr>
          </a:p>
        </p:txBody>
      </p:sp>
      <p:sp>
        <p:nvSpPr>
          <p:cNvPr id="12" name="TextBox 11"/>
          <p:cNvSpPr txBox="1"/>
          <p:nvPr/>
        </p:nvSpPr>
        <p:spPr>
          <a:xfrm>
            <a:off x="7983763" y="5352359"/>
            <a:ext cx="755335" cy="307777"/>
          </a:xfrm>
          <a:prstGeom prst="rect">
            <a:avLst/>
          </a:prstGeom>
          <a:noFill/>
        </p:spPr>
        <p:txBody>
          <a:bodyPr wrap="none" rtlCol="0">
            <a:spAutoFit/>
          </a:bodyPr>
          <a:lstStyle/>
          <a:p>
            <a:r>
              <a:rPr lang="en-US" sz="1400" b="1" dirty="0" smtClean="0">
                <a:solidFill>
                  <a:srgbClr val="FF0000"/>
                </a:solidFill>
                <a:latin typeface="Segoe Print" pitchFamily="2" charset="0"/>
              </a:rPr>
              <a:t>70.9%</a:t>
            </a:r>
            <a:endParaRPr lang="en-US" sz="1400" b="1" dirty="0">
              <a:solidFill>
                <a:srgbClr val="FF0000"/>
              </a:solidFill>
              <a:latin typeface="Segoe Print" pitchFamily="2" charset="0"/>
            </a:endParaRPr>
          </a:p>
        </p:txBody>
      </p:sp>
      <p:sp>
        <p:nvSpPr>
          <p:cNvPr id="13" name="TextBox 12"/>
          <p:cNvSpPr txBox="1"/>
          <p:nvPr/>
        </p:nvSpPr>
        <p:spPr>
          <a:xfrm>
            <a:off x="7983763" y="5603831"/>
            <a:ext cx="755335" cy="307777"/>
          </a:xfrm>
          <a:prstGeom prst="rect">
            <a:avLst/>
          </a:prstGeom>
          <a:noFill/>
        </p:spPr>
        <p:txBody>
          <a:bodyPr wrap="none" rtlCol="0">
            <a:spAutoFit/>
          </a:bodyPr>
          <a:lstStyle/>
          <a:p>
            <a:r>
              <a:rPr lang="en-US" sz="1400" b="1" dirty="0" smtClean="0">
                <a:solidFill>
                  <a:srgbClr val="FF0000"/>
                </a:solidFill>
                <a:latin typeface="Segoe Print" pitchFamily="2" charset="0"/>
              </a:rPr>
              <a:t>68.6%</a:t>
            </a:r>
            <a:endParaRPr lang="en-US" sz="1400" b="1" dirty="0">
              <a:solidFill>
                <a:srgbClr val="FF0000"/>
              </a:solidFill>
              <a:latin typeface="Segoe Print" pitchFamily="2" charset="0"/>
            </a:endParaRPr>
          </a:p>
        </p:txBody>
      </p:sp>
      <p:sp>
        <p:nvSpPr>
          <p:cNvPr id="14" name="TextBox 13"/>
          <p:cNvSpPr txBox="1"/>
          <p:nvPr/>
        </p:nvSpPr>
        <p:spPr>
          <a:xfrm>
            <a:off x="7983763" y="5855303"/>
            <a:ext cx="755335" cy="307777"/>
          </a:xfrm>
          <a:prstGeom prst="rect">
            <a:avLst/>
          </a:prstGeom>
          <a:noFill/>
        </p:spPr>
        <p:txBody>
          <a:bodyPr wrap="none" rtlCol="0">
            <a:spAutoFit/>
          </a:bodyPr>
          <a:lstStyle/>
          <a:p>
            <a:r>
              <a:rPr lang="en-US" sz="1400" b="1" dirty="0" smtClean="0">
                <a:solidFill>
                  <a:srgbClr val="FF0000"/>
                </a:solidFill>
                <a:latin typeface="Segoe Print" pitchFamily="2" charset="0"/>
              </a:rPr>
              <a:t>70.8%</a:t>
            </a:r>
            <a:endParaRPr lang="en-US" sz="1400" b="1" dirty="0">
              <a:solidFill>
                <a:srgbClr val="FF0000"/>
              </a:solidFill>
              <a:latin typeface="Segoe Print" pitchFamily="2" charset="0"/>
            </a:endParaRPr>
          </a:p>
        </p:txBody>
      </p:sp>
    </p:spTree>
    <p:extLst>
      <p:ext uri="{BB962C8B-B14F-4D97-AF65-F5344CB8AC3E}">
        <p14:creationId xmlns:p14="http://schemas.microsoft.com/office/powerpoint/2010/main" val="342971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02" r="18147" b="3915"/>
          <a:stretch/>
        </p:blipFill>
        <p:spPr>
          <a:xfrm>
            <a:off x="4426856" y="0"/>
            <a:ext cx="4644573" cy="6858000"/>
          </a:xfrm>
          <a:prstGeom prst="rect">
            <a:avLst/>
          </a:prstGeom>
        </p:spPr>
      </p:pic>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849"/>
            <a:ext cx="5559461" cy="5525081"/>
          </a:xfrm>
          <a:prstGeom prst="rect">
            <a:avLst/>
          </a:prstGeom>
        </p:spPr>
      </p:pic>
    </p:spTree>
    <p:extLst>
      <p:ext uri="{BB962C8B-B14F-4D97-AF65-F5344CB8AC3E}">
        <p14:creationId xmlns:p14="http://schemas.microsoft.com/office/powerpoint/2010/main" val="24487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2" y="152636"/>
            <a:ext cx="9089717" cy="27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9" y="2897172"/>
            <a:ext cx="9056302" cy="370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860032" y="1551072"/>
            <a:ext cx="2052228" cy="911540"/>
            <a:chOff x="4860032" y="1551072"/>
            <a:chExt cx="2052228" cy="911540"/>
          </a:xfrm>
        </p:grpSpPr>
        <p:sp>
          <p:nvSpPr>
            <p:cNvPr id="2" name="Oval 1"/>
            <p:cNvSpPr/>
            <p:nvPr/>
          </p:nvSpPr>
          <p:spPr>
            <a:xfrm>
              <a:off x="4860032" y="1551072"/>
              <a:ext cx="2052228"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60032" y="2096852"/>
              <a:ext cx="2052228"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079612" y="1592702"/>
            <a:ext cx="2484276" cy="903907"/>
            <a:chOff x="1079612" y="1592702"/>
            <a:chExt cx="2484276" cy="903907"/>
          </a:xfrm>
        </p:grpSpPr>
        <p:sp>
          <p:nvSpPr>
            <p:cNvPr id="8" name="Oval 7"/>
            <p:cNvSpPr/>
            <p:nvPr/>
          </p:nvSpPr>
          <p:spPr>
            <a:xfrm>
              <a:off x="1079612" y="1592702"/>
              <a:ext cx="1152128"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11760" y="2130849"/>
              <a:ext cx="1152128"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a:off x="4572000" y="2877261"/>
            <a:ext cx="4648200" cy="39807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74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845" b="24006"/>
          <a:stretch/>
        </p:blipFill>
        <p:spPr>
          <a:xfrm>
            <a:off x="189186" y="2667000"/>
            <a:ext cx="8382000" cy="4014360"/>
          </a:xfrm>
          <a:prstGeom prst="rect">
            <a:avLst/>
          </a:prstGeom>
          <a:effectLst>
            <a:outerShdw blurRad="63500" sx="102000" sy="102000" algn="ctr" rotWithShape="0">
              <a:prstClr val="black">
                <a:alpha val="40000"/>
              </a:prstClr>
            </a:outerShdw>
          </a:effectLst>
        </p:spPr>
      </p:pic>
      <p:grpSp>
        <p:nvGrpSpPr>
          <p:cNvPr id="5" name="Group 4"/>
          <p:cNvGrpSpPr/>
          <p:nvPr/>
        </p:nvGrpSpPr>
        <p:grpSpPr>
          <a:xfrm rot="621205">
            <a:off x="6039476" y="265236"/>
            <a:ext cx="2710317" cy="4513672"/>
            <a:chOff x="3456781" y="1742326"/>
            <a:chExt cx="3128963" cy="5009537"/>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9942"/>
            <a:stretch/>
          </p:blipFill>
          <p:spPr>
            <a:xfrm>
              <a:off x="3456781" y="1742326"/>
              <a:ext cx="3128963" cy="5009537"/>
            </a:xfrm>
            <a:prstGeom prst="rect">
              <a:avLst/>
            </a:prstGeom>
            <a:effectLst>
              <a:glow rad="139700">
                <a:schemeClr val="accent2">
                  <a:satMod val="175000"/>
                  <a:alpha val="40000"/>
                </a:schemeClr>
              </a:glow>
            </a:effectLst>
          </p:spPr>
        </p:pic>
        <p:sp>
          <p:nvSpPr>
            <p:cNvPr id="4" name="Rectangle 3"/>
            <p:cNvSpPr/>
            <p:nvPr/>
          </p:nvSpPr>
          <p:spPr>
            <a:xfrm>
              <a:off x="4809720" y="2126544"/>
              <a:ext cx="6096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 name="TextBox 5"/>
          <p:cNvSpPr txBox="1"/>
          <p:nvPr/>
        </p:nvSpPr>
        <p:spPr>
          <a:xfrm>
            <a:off x="189186" y="381000"/>
            <a:ext cx="5943600" cy="2031325"/>
          </a:xfrm>
          <a:prstGeom prst="rect">
            <a:avLst/>
          </a:prstGeom>
          <a:noFill/>
        </p:spPr>
        <p:txBody>
          <a:bodyPr wrap="square" rtlCol="0">
            <a:spAutoFit/>
          </a:bodyPr>
          <a:lstStyle/>
          <a:p>
            <a:r>
              <a:rPr lang="en-US" sz="3200" dirty="0" smtClean="0">
                <a:latin typeface="American Purpose Casual 02" pitchFamily="2" charset="0"/>
              </a:rPr>
              <a:t>What are WE going to do about it?</a:t>
            </a:r>
          </a:p>
          <a:p>
            <a:endParaRPr lang="en-US" sz="1400" dirty="0" smtClean="0">
              <a:latin typeface="American Purpose Casual 02" pitchFamily="2" charset="0"/>
            </a:endParaRPr>
          </a:p>
          <a:p>
            <a:r>
              <a:rPr lang="en-US" sz="4000" dirty="0" smtClean="0">
                <a:latin typeface="American Purpose Casual 02" pitchFamily="2" charset="0"/>
              </a:rPr>
              <a:t>How are WE going to </a:t>
            </a:r>
          </a:p>
          <a:p>
            <a:r>
              <a:rPr lang="en-US" sz="4000" dirty="0">
                <a:latin typeface="American Purpose Casual 02" pitchFamily="2" charset="0"/>
              </a:rPr>
              <a:t>	 </a:t>
            </a:r>
            <a:r>
              <a:rPr lang="en-US" sz="4000" dirty="0" smtClean="0">
                <a:latin typeface="American Purpose Casual 02" pitchFamily="2" charset="0"/>
              </a:rPr>
              <a:t>    change the Culture?</a:t>
            </a:r>
            <a:endParaRPr lang="en-US" sz="4000" dirty="0">
              <a:latin typeface="American Purpose Casual 02" pitchFamily="2" charset="0"/>
            </a:endParaRPr>
          </a:p>
        </p:txBody>
      </p:sp>
    </p:spTree>
    <p:extLst>
      <p:ext uri="{BB962C8B-B14F-4D97-AF65-F5344CB8AC3E}">
        <p14:creationId xmlns:p14="http://schemas.microsoft.com/office/powerpoint/2010/main" val="2518093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590"/>
          <a:stretch/>
        </p:blipFill>
        <p:spPr>
          <a:xfrm>
            <a:off x="0" y="1016732"/>
            <a:ext cx="9144000" cy="4899910"/>
          </a:xfrm>
          <a:prstGeom prst="rect">
            <a:avLst/>
          </a:prstGeom>
          <a:effectLst>
            <a:softEdge rad="127000"/>
          </a:effectLst>
        </p:spPr>
      </p:pic>
    </p:spTree>
    <p:extLst>
      <p:ext uri="{BB962C8B-B14F-4D97-AF65-F5344CB8AC3E}">
        <p14:creationId xmlns:p14="http://schemas.microsoft.com/office/powerpoint/2010/main" val="2193792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112" y="0"/>
            <a:ext cx="6465775" cy="6858000"/>
          </a:xfrm>
          <a:prstGeom prst="rect">
            <a:avLst/>
          </a:prstGeom>
        </p:spPr>
      </p:pic>
    </p:spTree>
    <p:extLst>
      <p:ext uri="{BB962C8B-B14F-4D97-AF65-F5344CB8AC3E}">
        <p14:creationId xmlns:p14="http://schemas.microsoft.com/office/powerpoint/2010/main" val="3684798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1125" b="21125"/>
          <a:stretch/>
        </p:blipFill>
        <p:spPr>
          <a:xfrm>
            <a:off x="1403648" y="176204"/>
            <a:ext cx="6336704" cy="6505592"/>
          </a:xfrm>
          <a:prstGeom prst="rect">
            <a:avLst/>
          </a:prstGeom>
        </p:spPr>
      </p:pic>
    </p:spTree>
    <p:extLst>
      <p:ext uri="{BB962C8B-B14F-4D97-AF65-F5344CB8AC3E}">
        <p14:creationId xmlns:p14="http://schemas.microsoft.com/office/powerpoint/2010/main" val="31883188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1540" y="1160748"/>
            <a:ext cx="8136904" cy="3046988"/>
          </a:xfrm>
          <a:prstGeom prst="rect">
            <a:avLst/>
          </a:prstGeom>
          <a:noFill/>
        </p:spPr>
        <p:txBody>
          <a:bodyPr wrap="square" rtlCol="0">
            <a:spAutoFit/>
          </a:bodyPr>
          <a:lstStyle/>
          <a:p>
            <a:pPr algn="ctr"/>
            <a:r>
              <a:rPr lang="en-US" sz="9600" dirty="0" smtClean="0">
                <a:solidFill>
                  <a:schemeClr val="bg1"/>
                </a:solidFill>
                <a:effectLst>
                  <a:glow rad="101600">
                    <a:schemeClr val="bg1">
                      <a:lumMod val="85000"/>
                      <a:alpha val="60000"/>
                    </a:schemeClr>
                  </a:glow>
                </a:effectLst>
                <a:latin typeface="DESIGN" pitchFamily="2" charset="2"/>
              </a:rPr>
              <a:t>HUMANKIND</a:t>
            </a:r>
          </a:p>
          <a:p>
            <a:pPr algn="ctr"/>
            <a:r>
              <a:rPr lang="en-US" sz="9600" dirty="0" smtClean="0">
                <a:solidFill>
                  <a:schemeClr val="bg1"/>
                </a:solidFill>
                <a:effectLst>
                  <a:glow rad="101600">
                    <a:schemeClr val="bg1">
                      <a:lumMod val="85000"/>
                      <a:alpha val="60000"/>
                    </a:schemeClr>
                  </a:glow>
                </a:effectLst>
                <a:latin typeface="DESIGN" pitchFamily="2" charset="2"/>
              </a:rPr>
              <a:t>Be Both.</a:t>
            </a:r>
            <a:endParaRPr lang="en-US" sz="9600" dirty="0">
              <a:solidFill>
                <a:schemeClr val="bg1"/>
              </a:solidFill>
              <a:effectLst>
                <a:glow rad="101600">
                  <a:schemeClr val="bg1">
                    <a:lumMod val="85000"/>
                    <a:alpha val="60000"/>
                  </a:schemeClr>
                </a:glow>
              </a:effectLst>
              <a:latin typeface="DESIGN" pitchFamily="2" charset="2"/>
            </a:endParaRPr>
          </a:p>
        </p:txBody>
      </p:sp>
      <p:sp>
        <p:nvSpPr>
          <p:cNvPr id="8" name="TextBox 7">
            <a:hlinkClick r:id="rId2" action="ppaction://hlinkfile"/>
          </p:cNvPr>
          <p:cNvSpPr txBox="1"/>
          <p:nvPr/>
        </p:nvSpPr>
        <p:spPr>
          <a:xfrm>
            <a:off x="3662301" y="4675986"/>
            <a:ext cx="1675381" cy="1384995"/>
          </a:xfrm>
          <a:prstGeom prst="rect">
            <a:avLst/>
          </a:prstGeom>
          <a:noFill/>
        </p:spPr>
        <p:txBody>
          <a:bodyPr wrap="square" rtlCol="0">
            <a:spAutoFit/>
          </a:bodyPr>
          <a:lstStyle/>
          <a:p>
            <a:pPr algn="ctr"/>
            <a:r>
              <a:rPr lang="en-US" sz="2800" dirty="0" smtClean="0">
                <a:solidFill>
                  <a:schemeClr val="bg1"/>
                </a:solidFill>
                <a:latin typeface="DESIGN" pitchFamily="2" charset="2"/>
              </a:rPr>
              <a:t>2013-14</a:t>
            </a:r>
          </a:p>
          <a:p>
            <a:pPr algn="ctr"/>
            <a:r>
              <a:rPr lang="en-US" sz="2800" dirty="0" smtClean="0">
                <a:solidFill>
                  <a:schemeClr val="bg1"/>
                </a:solidFill>
                <a:latin typeface="DESIGN" pitchFamily="2" charset="2"/>
              </a:rPr>
              <a:t>Human Element</a:t>
            </a:r>
            <a:endParaRPr lang="en-US" sz="2800" dirty="0">
              <a:solidFill>
                <a:schemeClr val="bg1"/>
              </a:solidFill>
              <a:latin typeface="DESIGN" pitchFamily="2" charset="2"/>
            </a:endParaRPr>
          </a:p>
        </p:txBody>
      </p:sp>
    </p:spTree>
    <p:extLst>
      <p:ext uri="{BB962C8B-B14F-4D97-AF65-F5344CB8AC3E}">
        <p14:creationId xmlns:p14="http://schemas.microsoft.com/office/powerpoint/2010/main" val="2258045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190500" y="872716"/>
            <a:ext cx="8763000" cy="4848225"/>
          </a:xfrm>
          <a:prstGeom prst="rect">
            <a:avLst/>
          </a:prstGeom>
        </p:spPr>
      </p:pic>
    </p:spTree>
    <p:extLst>
      <p:ext uri="{BB962C8B-B14F-4D97-AF65-F5344CB8AC3E}">
        <p14:creationId xmlns:p14="http://schemas.microsoft.com/office/powerpoint/2010/main" val="4044097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5486400" y="1516559"/>
            <a:ext cx="3657600" cy="769441"/>
          </a:xfrm>
          <a:prstGeom prst="rect">
            <a:avLst/>
          </a:prstGeom>
          <a:noFill/>
        </p:spPr>
        <p:txBody>
          <a:bodyPr wrap="square" rtlCol="0">
            <a:spAutoFit/>
          </a:bodyPr>
          <a:lstStyle/>
          <a:p>
            <a:pPr algn="ctr"/>
            <a:r>
              <a:rPr lang="en-US" sz="4400" b="1" dirty="0" smtClean="0">
                <a:solidFill>
                  <a:srgbClr val="FF0000"/>
                </a:solidFill>
                <a:latin typeface="CODY" pitchFamily="2" charset="2"/>
              </a:rPr>
              <a:t>I HATE YOU</a:t>
            </a:r>
            <a:endParaRPr lang="en-US" sz="4400" b="1" dirty="0">
              <a:solidFill>
                <a:srgbClr val="FF0000"/>
              </a:solidFill>
              <a:latin typeface="CODY" pitchFamily="2" charset="2"/>
            </a:endParaRPr>
          </a:p>
        </p:txBody>
      </p:sp>
      <p:sp>
        <p:nvSpPr>
          <p:cNvPr id="6" name="TextBox 5"/>
          <p:cNvSpPr txBox="1"/>
          <p:nvPr/>
        </p:nvSpPr>
        <p:spPr>
          <a:xfrm>
            <a:off x="0" y="3022937"/>
            <a:ext cx="3578545" cy="1015663"/>
          </a:xfrm>
          <a:prstGeom prst="rect">
            <a:avLst/>
          </a:prstGeom>
          <a:noFill/>
        </p:spPr>
        <p:txBody>
          <a:bodyPr wrap="square" rtlCol="0">
            <a:spAutoFit/>
          </a:bodyPr>
          <a:lstStyle/>
          <a:p>
            <a:pPr algn="ctr"/>
            <a:r>
              <a:rPr lang="en-US" sz="6000" b="1" dirty="0" smtClean="0">
                <a:solidFill>
                  <a:srgbClr val="FF0000"/>
                </a:solidFill>
                <a:latin typeface="Arial Black" pitchFamily="34" charset="0"/>
              </a:rPr>
              <a:t>STUPID</a:t>
            </a:r>
            <a:endParaRPr lang="en-US" sz="6000" b="1" dirty="0">
              <a:solidFill>
                <a:srgbClr val="FF0000"/>
              </a:solidFill>
              <a:latin typeface="Arial Black" pitchFamily="34" charset="0"/>
            </a:endParaRPr>
          </a:p>
        </p:txBody>
      </p:sp>
      <p:sp>
        <p:nvSpPr>
          <p:cNvPr id="7" name="TextBox 6"/>
          <p:cNvSpPr txBox="1"/>
          <p:nvPr/>
        </p:nvSpPr>
        <p:spPr>
          <a:xfrm>
            <a:off x="301227" y="2314203"/>
            <a:ext cx="2438400" cy="830997"/>
          </a:xfrm>
          <a:prstGeom prst="rect">
            <a:avLst/>
          </a:prstGeom>
          <a:noFill/>
        </p:spPr>
        <p:txBody>
          <a:bodyPr wrap="square" rtlCol="0">
            <a:spAutoFit/>
          </a:bodyPr>
          <a:lstStyle/>
          <a:p>
            <a:pPr algn="ctr"/>
            <a:r>
              <a:rPr lang="en-US" sz="4800" b="1" dirty="0" smtClean="0">
                <a:solidFill>
                  <a:srgbClr val="FF0000"/>
                </a:solidFill>
                <a:latin typeface="Jivetalk" pitchFamily="2" charset="0"/>
              </a:rPr>
              <a:t>LOSER</a:t>
            </a:r>
            <a:endParaRPr lang="en-US" sz="4800" b="1" dirty="0">
              <a:solidFill>
                <a:srgbClr val="FF0000"/>
              </a:solidFill>
              <a:latin typeface="Jivetalk" pitchFamily="2" charset="0"/>
            </a:endParaRPr>
          </a:p>
        </p:txBody>
      </p:sp>
      <p:sp>
        <p:nvSpPr>
          <p:cNvPr id="8" name="TextBox 7"/>
          <p:cNvSpPr txBox="1"/>
          <p:nvPr/>
        </p:nvSpPr>
        <p:spPr>
          <a:xfrm>
            <a:off x="4399660" y="3039070"/>
            <a:ext cx="3829940" cy="923330"/>
          </a:xfrm>
          <a:prstGeom prst="rect">
            <a:avLst/>
          </a:prstGeom>
          <a:noFill/>
        </p:spPr>
        <p:txBody>
          <a:bodyPr wrap="square" rtlCol="0">
            <a:spAutoFit/>
          </a:bodyPr>
          <a:lstStyle/>
          <a:p>
            <a:pPr algn="ctr"/>
            <a:r>
              <a:rPr lang="en-US" sz="5400" b="1" dirty="0" smtClean="0">
                <a:solidFill>
                  <a:srgbClr val="FF0000"/>
                </a:solidFill>
                <a:latin typeface="Jivetalk" pitchFamily="2" charset="0"/>
              </a:rPr>
              <a:t>DUMB</a:t>
            </a:r>
            <a:endParaRPr lang="en-US" sz="5400" b="1" dirty="0">
              <a:solidFill>
                <a:srgbClr val="FF0000"/>
              </a:solidFill>
              <a:latin typeface="Jivetalk" pitchFamily="2" charset="0"/>
            </a:endParaRPr>
          </a:p>
        </p:txBody>
      </p:sp>
      <p:sp>
        <p:nvSpPr>
          <p:cNvPr id="10" name="TextBox 9"/>
          <p:cNvSpPr txBox="1"/>
          <p:nvPr/>
        </p:nvSpPr>
        <p:spPr>
          <a:xfrm>
            <a:off x="4419600" y="4114800"/>
            <a:ext cx="2438400" cy="769441"/>
          </a:xfrm>
          <a:prstGeom prst="rect">
            <a:avLst/>
          </a:prstGeom>
          <a:noFill/>
        </p:spPr>
        <p:txBody>
          <a:bodyPr wrap="square" rtlCol="0">
            <a:spAutoFit/>
          </a:bodyPr>
          <a:lstStyle/>
          <a:p>
            <a:pPr algn="ctr"/>
            <a:r>
              <a:rPr lang="en-US" sz="4400" b="1" dirty="0" smtClean="0">
                <a:solidFill>
                  <a:srgbClr val="FF0000"/>
                </a:solidFill>
                <a:latin typeface="Jivetalk" pitchFamily="2" charset="0"/>
              </a:rPr>
              <a:t>UGLY</a:t>
            </a:r>
            <a:endParaRPr lang="en-US" sz="4400" b="1" dirty="0">
              <a:solidFill>
                <a:srgbClr val="FF0000"/>
              </a:solidFill>
              <a:latin typeface="Jivetalk" pitchFamily="2" charset="0"/>
            </a:endParaRPr>
          </a:p>
        </p:txBody>
      </p:sp>
      <p:sp>
        <p:nvSpPr>
          <p:cNvPr id="11" name="TextBox 10"/>
          <p:cNvSpPr txBox="1"/>
          <p:nvPr/>
        </p:nvSpPr>
        <p:spPr>
          <a:xfrm>
            <a:off x="6324600" y="476071"/>
            <a:ext cx="3124200" cy="1200329"/>
          </a:xfrm>
          <a:prstGeom prst="rect">
            <a:avLst/>
          </a:prstGeom>
          <a:noFill/>
        </p:spPr>
        <p:txBody>
          <a:bodyPr wrap="square" rtlCol="0">
            <a:spAutoFit/>
          </a:bodyPr>
          <a:lstStyle/>
          <a:p>
            <a:pPr algn="ctr"/>
            <a:r>
              <a:rPr lang="en-US" sz="7200" b="1" dirty="0" smtClean="0">
                <a:solidFill>
                  <a:srgbClr val="FF0000"/>
                </a:solidFill>
                <a:latin typeface="BUMP" pitchFamily="2" charset="2"/>
              </a:rPr>
              <a:t>GAY</a:t>
            </a:r>
            <a:endParaRPr lang="en-US" sz="7200" b="1" dirty="0">
              <a:solidFill>
                <a:srgbClr val="FF0000"/>
              </a:solidFill>
              <a:latin typeface="BUMP" pitchFamily="2" charset="2"/>
            </a:endParaRPr>
          </a:p>
        </p:txBody>
      </p:sp>
      <p:sp>
        <p:nvSpPr>
          <p:cNvPr id="12" name="TextBox 11"/>
          <p:cNvSpPr txBox="1"/>
          <p:nvPr/>
        </p:nvSpPr>
        <p:spPr>
          <a:xfrm>
            <a:off x="1922447" y="3887450"/>
            <a:ext cx="3108889" cy="1446550"/>
          </a:xfrm>
          <a:prstGeom prst="rect">
            <a:avLst/>
          </a:prstGeom>
          <a:noFill/>
        </p:spPr>
        <p:txBody>
          <a:bodyPr wrap="square" rtlCol="0">
            <a:spAutoFit/>
          </a:bodyPr>
          <a:lstStyle/>
          <a:p>
            <a:pPr algn="ctr"/>
            <a:r>
              <a:rPr lang="en-US" sz="8800" b="1" dirty="0" smtClean="0">
                <a:solidFill>
                  <a:srgbClr val="FF0000"/>
                </a:solidFill>
                <a:latin typeface="Boopee" pitchFamily="2" charset="0"/>
              </a:rPr>
              <a:t>FAGGOT</a:t>
            </a:r>
            <a:endParaRPr lang="en-US" sz="8800" b="1" dirty="0">
              <a:solidFill>
                <a:srgbClr val="FF0000"/>
              </a:solidFill>
              <a:latin typeface="Boopee" pitchFamily="2" charset="0"/>
            </a:endParaRPr>
          </a:p>
        </p:txBody>
      </p:sp>
      <p:sp>
        <p:nvSpPr>
          <p:cNvPr id="13" name="TextBox 12"/>
          <p:cNvSpPr txBox="1"/>
          <p:nvPr/>
        </p:nvSpPr>
        <p:spPr>
          <a:xfrm>
            <a:off x="-228600" y="991431"/>
            <a:ext cx="2438400" cy="1862048"/>
          </a:xfrm>
          <a:prstGeom prst="rect">
            <a:avLst/>
          </a:prstGeom>
          <a:noFill/>
        </p:spPr>
        <p:txBody>
          <a:bodyPr wrap="square" rtlCol="0">
            <a:spAutoFit/>
          </a:bodyPr>
          <a:lstStyle/>
          <a:p>
            <a:pPr algn="ctr"/>
            <a:r>
              <a:rPr lang="en-US" sz="11500" b="1" dirty="0" smtClean="0">
                <a:solidFill>
                  <a:srgbClr val="FF0000"/>
                </a:solidFill>
                <a:latin typeface="Boopee" pitchFamily="2" charset="0"/>
              </a:rPr>
              <a:t>F</a:t>
            </a:r>
            <a:r>
              <a:rPr lang="en-US" sz="10000" b="1" dirty="0" smtClean="0">
                <a:solidFill>
                  <a:srgbClr val="FF0000"/>
                </a:solidFill>
                <a:latin typeface="Boopee" pitchFamily="2" charset="0"/>
              </a:rPr>
              <a:t>AT</a:t>
            </a:r>
            <a:endParaRPr lang="en-US" sz="10000" b="1" dirty="0">
              <a:solidFill>
                <a:srgbClr val="FF0000"/>
              </a:solidFill>
              <a:latin typeface="Boopee" pitchFamily="2" charset="0"/>
            </a:endParaRPr>
          </a:p>
        </p:txBody>
      </p:sp>
      <p:sp>
        <p:nvSpPr>
          <p:cNvPr id="14" name="TextBox 13"/>
          <p:cNvSpPr txBox="1"/>
          <p:nvPr/>
        </p:nvSpPr>
        <p:spPr>
          <a:xfrm>
            <a:off x="6286500" y="3953470"/>
            <a:ext cx="2933700" cy="923330"/>
          </a:xfrm>
          <a:prstGeom prst="rect">
            <a:avLst/>
          </a:prstGeom>
          <a:noFill/>
        </p:spPr>
        <p:txBody>
          <a:bodyPr wrap="square" rtlCol="0">
            <a:spAutoFit/>
          </a:bodyPr>
          <a:lstStyle/>
          <a:p>
            <a:pPr algn="ctr"/>
            <a:r>
              <a:rPr lang="en-US" sz="5400" b="1" dirty="0" smtClean="0">
                <a:solidFill>
                  <a:srgbClr val="FF0000"/>
                </a:solidFill>
                <a:latin typeface="CODY" pitchFamily="2" charset="2"/>
              </a:rPr>
              <a:t>SKINNY</a:t>
            </a:r>
            <a:endParaRPr lang="en-US" sz="5400" b="1" dirty="0">
              <a:solidFill>
                <a:srgbClr val="FF0000"/>
              </a:solidFill>
              <a:latin typeface="CODY" pitchFamily="2" charset="2"/>
            </a:endParaRPr>
          </a:p>
        </p:txBody>
      </p:sp>
      <p:sp>
        <p:nvSpPr>
          <p:cNvPr id="15" name="TextBox 14"/>
          <p:cNvSpPr txBox="1"/>
          <p:nvPr/>
        </p:nvSpPr>
        <p:spPr>
          <a:xfrm>
            <a:off x="2133600" y="5004137"/>
            <a:ext cx="2438400" cy="1015663"/>
          </a:xfrm>
          <a:prstGeom prst="rect">
            <a:avLst/>
          </a:prstGeom>
          <a:noFill/>
        </p:spPr>
        <p:txBody>
          <a:bodyPr wrap="square" rtlCol="0">
            <a:spAutoFit/>
          </a:bodyPr>
          <a:lstStyle/>
          <a:p>
            <a:pPr algn="ctr"/>
            <a:r>
              <a:rPr lang="en-US" sz="6000" b="1" dirty="0" smtClean="0">
                <a:solidFill>
                  <a:srgbClr val="FF0000"/>
                </a:solidFill>
                <a:latin typeface="CODY" pitchFamily="2" charset="2"/>
              </a:rPr>
              <a:t>POOR</a:t>
            </a:r>
            <a:endParaRPr lang="en-US" sz="6000" b="1" dirty="0">
              <a:solidFill>
                <a:srgbClr val="FF0000"/>
              </a:solidFill>
              <a:latin typeface="CODY" pitchFamily="2" charset="2"/>
            </a:endParaRPr>
          </a:p>
        </p:txBody>
      </p:sp>
      <p:sp>
        <p:nvSpPr>
          <p:cNvPr id="16" name="TextBox 15"/>
          <p:cNvSpPr txBox="1"/>
          <p:nvPr/>
        </p:nvSpPr>
        <p:spPr>
          <a:xfrm>
            <a:off x="-49924" y="3969603"/>
            <a:ext cx="2438400" cy="830997"/>
          </a:xfrm>
          <a:prstGeom prst="rect">
            <a:avLst/>
          </a:prstGeom>
          <a:noFill/>
        </p:spPr>
        <p:txBody>
          <a:bodyPr wrap="square" rtlCol="0">
            <a:spAutoFit/>
          </a:bodyPr>
          <a:lstStyle/>
          <a:p>
            <a:pPr algn="ctr"/>
            <a:r>
              <a:rPr lang="en-US" sz="4800" b="1" dirty="0" smtClean="0">
                <a:solidFill>
                  <a:srgbClr val="FF0000"/>
                </a:solidFill>
                <a:latin typeface="CODY" pitchFamily="2" charset="2"/>
              </a:rPr>
              <a:t>SLUT</a:t>
            </a:r>
            <a:endParaRPr lang="en-US" sz="4800" b="1" dirty="0">
              <a:solidFill>
                <a:srgbClr val="FF0000"/>
              </a:solidFill>
              <a:latin typeface="CODY" pitchFamily="2" charset="2"/>
            </a:endParaRPr>
          </a:p>
        </p:txBody>
      </p:sp>
      <p:sp>
        <p:nvSpPr>
          <p:cNvPr id="17" name="TextBox 16"/>
          <p:cNvSpPr txBox="1"/>
          <p:nvPr/>
        </p:nvSpPr>
        <p:spPr>
          <a:xfrm>
            <a:off x="3276600" y="816114"/>
            <a:ext cx="3429000" cy="707886"/>
          </a:xfrm>
          <a:prstGeom prst="rect">
            <a:avLst/>
          </a:prstGeom>
          <a:noFill/>
        </p:spPr>
        <p:txBody>
          <a:bodyPr wrap="square" rtlCol="0">
            <a:spAutoFit/>
          </a:bodyPr>
          <a:lstStyle/>
          <a:p>
            <a:pPr algn="ctr"/>
            <a:r>
              <a:rPr lang="en-US" sz="4000" b="1" dirty="0" smtClean="0">
                <a:solidFill>
                  <a:srgbClr val="FF0000"/>
                </a:solidFill>
                <a:latin typeface="Jivetalk" pitchFamily="2" charset="0"/>
              </a:rPr>
              <a:t>YOU SUCK</a:t>
            </a:r>
            <a:endParaRPr lang="en-US" sz="4000" b="1" dirty="0">
              <a:solidFill>
                <a:srgbClr val="FF0000"/>
              </a:solidFill>
              <a:latin typeface="Jivetalk" pitchFamily="2" charset="0"/>
            </a:endParaRPr>
          </a:p>
        </p:txBody>
      </p:sp>
      <p:sp>
        <p:nvSpPr>
          <p:cNvPr id="18" name="TextBox 17"/>
          <p:cNvSpPr txBox="1"/>
          <p:nvPr/>
        </p:nvSpPr>
        <p:spPr>
          <a:xfrm>
            <a:off x="-49924" y="5754469"/>
            <a:ext cx="2438400" cy="646331"/>
          </a:xfrm>
          <a:prstGeom prst="rect">
            <a:avLst/>
          </a:prstGeom>
          <a:noFill/>
        </p:spPr>
        <p:txBody>
          <a:bodyPr wrap="square" rtlCol="0">
            <a:spAutoFit/>
          </a:bodyPr>
          <a:lstStyle/>
          <a:p>
            <a:pPr algn="ctr"/>
            <a:r>
              <a:rPr lang="en-US" sz="3600" b="1" dirty="0" smtClean="0">
                <a:solidFill>
                  <a:srgbClr val="FF0000"/>
                </a:solidFill>
                <a:latin typeface="BUMP" pitchFamily="2" charset="2"/>
              </a:rPr>
              <a:t>LONER</a:t>
            </a:r>
            <a:endParaRPr lang="en-US" sz="3600" b="1" dirty="0">
              <a:solidFill>
                <a:srgbClr val="FF0000"/>
              </a:solidFill>
              <a:latin typeface="BUMP" pitchFamily="2" charset="2"/>
            </a:endParaRPr>
          </a:p>
        </p:txBody>
      </p:sp>
      <p:sp>
        <p:nvSpPr>
          <p:cNvPr id="20" name="TextBox 19"/>
          <p:cNvSpPr txBox="1"/>
          <p:nvPr/>
        </p:nvSpPr>
        <p:spPr>
          <a:xfrm>
            <a:off x="2667000" y="2209800"/>
            <a:ext cx="3032689" cy="1200329"/>
          </a:xfrm>
          <a:prstGeom prst="rect">
            <a:avLst/>
          </a:prstGeom>
          <a:noFill/>
        </p:spPr>
        <p:txBody>
          <a:bodyPr wrap="square" rtlCol="0">
            <a:spAutoFit/>
          </a:bodyPr>
          <a:lstStyle/>
          <a:p>
            <a:pPr algn="ctr"/>
            <a:r>
              <a:rPr lang="en-US" sz="7200" b="1" dirty="0" smtClean="0">
                <a:solidFill>
                  <a:srgbClr val="FF0000"/>
                </a:solidFill>
                <a:latin typeface="Boopee" pitchFamily="2" charset="0"/>
              </a:rPr>
              <a:t>GHETTO</a:t>
            </a:r>
            <a:endParaRPr lang="en-US" sz="7200" b="1" dirty="0">
              <a:solidFill>
                <a:srgbClr val="FF0000"/>
              </a:solidFill>
              <a:latin typeface="Boopee" pitchFamily="2" charset="0"/>
            </a:endParaRPr>
          </a:p>
        </p:txBody>
      </p:sp>
      <p:sp>
        <p:nvSpPr>
          <p:cNvPr id="21" name="TextBox 20"/>
          <p:cNvSpPr txBox="1"/>
          <p:nvPr/>
        </p:nvSpPr>
        <p:spPr>
          <a:xfrm>
            <a:off x="2057400" y="1629891"/>
            <a:ext cx="3491922" cy="707886"/>
          </a:xfrm>
          <a:prstGeom prst="rect">
            <a:avLst/>
          </a:prstGeom>
          <a:noFill/>
        </p:spPr>
        <p:txBody>
          <a:bodyPr wrap="square" rtlCol="0">
            <a:spAutoFit/>
          </a:bodyPr>
          <a:lstStyle/>
          <a:p>
            <a:pPr algn="ctr"/>
            <a:r>
              <a:rPr lang="en-US" sz="4000" b="1" dirty="0" smtClean="0">
                <a:solidFill>
                  <a:srgbClr val="FF0000"/>
                </a:solidFill>
                <a:latin typeface="BUMP" pitchFamily="2" charset="2"/>
              </a:rPr>
              <a:t>WETBACK</a:t>
            </a:r>
            <a:endParaRPr lang="en-US" sz="4000" b="1" dirty="0">
              <a:solidFill>
                <a:srgbClr val="FF0000"/>
              </a:solidFill>
              <a:latin typeface="BUMP" pitchFamily="2" charset="2"/>
            </a:endParaRPr>
          </a:p>
        </p:txBody>
      </p:sp>
      <p:sp>
        <p:nvSpPr>
          <p:cNvPr id="22" name="TextBox 21"/>
          <p:cNvSpPr txBox="1"/>
          <p:nvPr/>
        </p:nvSpPr>
        <p:spPr>
          <a:xfrm>
            <a:off x="1364961" y="661447"/>
            <a:ext cx="2438400" cy="923330"/>
          </a:xfrm>
          <a:prstGeom prst="rect">
            <a:avLst/>
          </a:prstGeom>
          <a:noFill/>
        </p:spPr>
        <p:txBody>
          <a:bodyPr wrap="square" rtlCol="0">
            <a:spAutoFit/>
          </a:bodyPr>
          <a:lstStyle/>
          <a:p>
            <a:pPr algn="ctr"/>
            <a:r>
              <a:rPr lang="en-US" sz="5400" b="1" dirty="0" smtClean="0">
                <a:solidFill>
                  <a:srgbClr val="FF0000"/>
                </a:solidFill>
                <a:latin typeface="American Purpose Casual 02" pitchFamily="2" charset="0"/>
              </a:rPr>
              <a:t>CHINK</a:t>
            </a:r>
            <a:endParaRPr lang="en-US" sz="5400" b="1" dirty="0">
              <a:solidFill>
                <a:srgbClr val="FF0000"/>
              </a:solidFill>
              <a:latin typeface="American Purpose Casual 02" pitchFamily="2" charset="0"/>
            </a:endParaRPr>
          </a:p>
        </p:txBody>
      </p:sp>
      <p:sp>
        <p:nvSpPr>
          <p:cNvPr id="23" name="TextBox 22"/>
          <p:cNvSpPr txBox="1"/>
          <p:nvPr/>
        </p:nvSpPr>
        <p:spPr>
          <a:xfrm>
            <a:off x="3124200" y="3251537"/>
            <a:ext cx="2438400" cy="1015663"/>
          </a:xfrm>
          <a:prstGeom prst="rect">
            <a:avLst/>
          </a:prstGeom>
          <a:noFill/>
        </p:spPr>
        <p:txBody>
          <a:bodyPr wrap="square" rtlCol="0">
            <a:spAutoFit/>
          </a:bodyPr>
          <a:lstStyle/>
          <a:p>
            <a:pPr algn="ctr"/>
            <a:r>
              <a:rPr lang="en-US" sz="6000" b="1" dirty="0" smtClean="0">
                <a:solidFill>
                  <a:srgbClr val="FF0000"/>
                </a:solidFill>
                <a:latin typeface="BUMP" pitchFamily="2" charset="2"/>
              </a:rPr>
              <a:t>HO</a:t>
            </a:r>
            <a:endParaRPr lang="en-US" sz="6000" b="1" dirty="0">
              <a:solidFill>
                <a:srgbClr val="FF0000"/>
              </a:solidFill>
              <a:latin typeface="BUMP" pitchFamily="2" charset="2"/>
            </a:endParaRPr>
          </a:p>
        </p:txBody>
      </p:sp>
      <p:sp>
        <p:nvSpPr>
          <p:cNvPr id="24" name="TextBox 23"/>
          <p:cNvSpPr txBox="1"/>
          <p:nvPr/>
        </p:nvSpPr>
        <p:spPr>
          <a:xfrm>
            <a:off x="5562600" y="2152288"/>
            <a:ext cx="3200400" cy="1446550"/>
          </a:xfrm>
          <a:prstGeom prst="rect">
            <a:avLst/>
          </a:prstGeom>
          <a:noFill/>
        </p:spPr>
        <p:txBody>
          <a:bodyPr wrap="square" rtlCol="0">
            <a:spAutoFit/>
          </a:bodyPr>
          <a:lstStyle/>
          <a:p>
            <a:pPr algn="ctr"/>
            <a:r>
              <a:rPr lang="en-US" sz="8800" b="1" dirty="0" smtClean="0">
                <a:solidFill>
                  <a:srgbClr val="FF0000"/>
                </a:solidFill>
                <a:latin typeface="CODY" pitchFamily="2" charset="2"/>
              </a:rPr>
              <a:t>GEEK</a:t>
            </a:r>
            <a:endParaRPr lang="en-US" sz="8800" b="1" dirty="0">
              <a:solidFill>
                <a:srgbClr val="FF0000"/>
              </a:solidFill>
              <a:latin typeface="CODY" pitchFamily="2" charset="2"/>
            </a:endParaRPr>
          </a:p>
        </p:txBody>
      </p:sp>
      <p:sp>
        <p:nvSpPr>
          <p:cNvPr id="25" name="TextBox 24"/>
          <p:cNvSpPr txBox="1"/>
          <p:nvPr/>
        </p:nvSpPr>
        <p:spPr>
          <a:xfrm>
            <a:off x="-152400" y="4590871"/>
            <a:ext cx="2438400" cy="1200329"/>
          </a:xfrm>
          <a:prstGeom prst="rect">
            <a:avLst/>
          </a:prstGeom>
          <a:noFill/>
        </p:spPr>
        <p:txBody>
          <a:bodyPr wrap="square" rtlCol="0">
            <a:spAutoFit/>
          </a:bodyPr>
          <a:lstStyle/>
          <a:p>
            <a:pPr algn="ctr"/>
            <a:r>
              <a:rPr lang="en-US" sz="7200" b="1" dirty="0" smtClean="0">
                <a:solidFill>
                  <a:srgbClr val="FF0000"/>
                </a:solidFill>
                <a:latin typeface="American Purpose Casual 02" pitchFamily="2" charset="0"/>
              </a:rPr>
              <a:t>NERD</a:t>
            </a:r>
            <a:endParaRPr lang="en-US" sz="7200" b="1" dirty="0">
              <a:solidFill>
                <a:srgbClr val="FF0000"/>
              </a:solidFill>
              <a:latin typeface="American Purpose Casual 02" pitchFamily="2" charset="0"/>
            </a:endParaRPr>
          </a:p>
        </p:txBody>
      </p:sp>
      <p:sp>
        <p:nvSpPr>
          <p:cNvPr id="26" name="TextBox 25"/>
          <p:cNvSpPr txBox="1"/>
          <p:nvPr/>
        </p:nvSpPr>
        <p:spPr>
          <a:xfrm>
            <a:off x="4572000" y="4876800"/>
            <a:ext cx="4419600" cy="1015663"/>
          </a:xfrm>
          <a:prstGeom prst="rect">
            <a:avLst/>
          </a:prstGeom>
          <a:noFill/>
        </p:spPr>
        <p:txBody>
          <a:bodyPr wrap="square" rtlCol="0">
            <a:spAutoFit/>
          </a:bodyPr>
          <a:lstStyle/>
          <a:p>
            <a:pPr algn="ctr"/>
            <a:r>
              <a:rPr lang="en-US" sz="6000" b="1" dirty="0" smtClean="0">
                <a:solidFill>
                  <a:srgbClr val="FF0000"/>
                </a:solidFill>
                <a:latin typeface="BUMP" pitchFamily="2" charset="2"/>
              </a:rPr>
              <a:t>NOBODY</a:t>
            </a:r>
            <a:endParaRPr lang="en-US" sz="6000" b="1" dirty="0">
              <a:solidFill>
                <a:srgbClr val="FF0000"/>
              </a:solidFill>
              <a:latin typeface="BUMP" pitchFamily="2" charset="2"/>
            </a:endParaRPr>
          </a:p>
        </p:txBody>
      </p:sp>
      <p:sp>
        <p:nvSpPr>
          <p:cNvPr id="27" name="TextBox 26"/>
          <p:cNvSpPr txBox="1"/>
          <p:nvPr/>
        </p:nvSpPr>
        <p:spPr>
          <a:xfrm>
            <a:off x="18621" y="304800"/>
            <a:ext cx="6686980" cy="646331"/>
          </a:xfrm>
          <a:prstGeom prst="rect">
            <a:avLst/>
          </a:prstGeom>
          <a:noFill/>
        </p:spPr>
        <p:txBody>
          <a:bodyPr wrap="square" rtlCol="0">
            <a:spAutoFit/>
          </a:bodyPr>
          <a:lstStyle/>
          <a:p>
            <a:pPr algn="ctr"/>
            <a:r>
              <a:rPr lang="en-US" sz="3600" b="1" dirty="0" smtClean="0">
                <a:solidFill>
                  <a:srgbClr val="FF0000"/>
                </a:solidFill>
                <a:latin typeface="CODY" pitchFamily="2" charset="2"/>
              </a:rPr>
              <a:t>YOU</a:t>
            </a:r>
            <a:r>
              <a:rPr lang="en-US" sz="3600" b="1" dirty="0" smtClean="0">
                <a:solidFill>
                  <a:srgbClr val="FF0000"/>
                </a:solidFill>
                <a:latin typeface="Agency FB" pitchFamily="34" charset="0"/>
              </a:rPr>
              <a:t>’</a:t>
            </a:r>
            <a:r>
              <a:rPr lang="en-US" sz="3600" b="1" dirty="0" smtClean="0">
                <a:solidFill>
                  <a:srgbClr val="FF0000"/>
                </a:solidFill>
                <a:latin typeface="CODY" pitchFamily="2" charset="2"/>
              </a:rPr>
              <a:t>LL NEVER BE ANYTHING</a:t>
            </a:r>
            <a:endParaRPr lang="en-US" sz="3600" b="1" dirty="0">
              <a:solidFill>
                <a:srgbClr val="FF0000"/>
              </a:solidFill>
              <a:latin typeface="CODY" pitchFamily="2" charset="2"/>
            </a:endParaRPr>
          </a:p>
        </p:txBody>
      </p:sp>
      <p:sp>
        <p:nvSpPr>
          <p:cNvPr id="28" name="TextBox 27"/>
          <p:cNvSpPr txBox="1"/>
          <p:nvPr/>
        </p:nvSpPr>
        <p:spPr>
          <a:xfrm>
            <a:off x="2247338" y="5715000"/>
            <a:ext cx="6904702" cy="1015663"/>
          </a:xfrm>
          <a:prstGeom prst="rect">
            <a:avLst/>
          </a:prstGeom>
          <a:noFill/>
        </p:spPr>
        <p:txBody>
          <a:bodyPr wrap="square" rtlCol="0">
            <a:spAutoFit/>
          </a:bodyPr>
          <a:lstStyle/>
          <a:p>
            <a:pPr algn="ctr"/>
            <a:r>
              <a:rPr lang="en-US" sz="6000" b="1" dirty="0" smtClean="0">
                <a:solidFill>
                  <a:srgbClr val="FF0000"/>
                </a:solidFill>
                <a:latin typeface="Boopee" pitchFamily="2" charset="0"/>
              </a:rPr>
              <a:t>IS IT BECAUSE I’M BLACK?</a:t>
            </a:r>
            <a:endParaRPr lang="en-US" sz="6000" b="1" dirty="0">
              <a:solidFill>
                <a:srgbClr val="FF0000"/>
              </a:solidFill>
              <a:latin typeface="Boopee" pitchFamily="2" charset="0"/>
            </a:endParaRPr>
          </a:p>
        </p:txBody>
      </p:sp>
      <p:pic>
        <p:nvPicPr>
          <p:cNvPr id="2" name="Black Eyed Peas - Where Is The Love_.mp3">
            <a:hlinkClick r:id="" action="ppaction://media"/>
          </p:cNvPr>
          <p:cNvPicPr>
            <a:picLocks noChangeAspect="1"/>
          </p:cNvPicPr>
          <p:nvPr>
            <a:audioFile r:link="rId1"/>
            <p:extLst>
              <p:ext uri="{DAA4B4D4-6D71-4841-9C94-3DE7FCFB9230}">
                <p14:media xmlns:p14="http://schemas.microsoft.com/office/powerpoint/2010/main" r:embed="rId2">
                  <p14:trim st="8428.9496" end="156537.6503"/>
                  <p14:fade in="500" out="4500"/>
                </p14:media>
              </p:ext>
            </p:extLst>
          </p:nvPr>
        </p:nvPicPr>
        <p:blipFill>
          <a:blip r:embed="rId4"/>
          <a:stretch>
            <a:fillRect/>
          </a:stretch>
        </p:blipFill>
        <p:spPr>
          <a:xfrm flipV="1">
            <a:off x="8810065" y="107271"/>
            <a:ext cx="197529" cy="197529"/>
          </a:xfrm>
          <a:prstGeom prst="rect">
            <a:avLst/>
          </a:prstGeom>
          <a:ln>
            <a:noFill/>
          </a:ln>
          <a:effectLst>
            <a:softEdge rad="112500"/>
          </a:effectLst>
        </p:spPr>
      </p:pic>
    </p:spTree>
    <p:extLst>
      <p:ext uri="{BB962C8B-B14F-4D97-AF65-F5344CB8AC3E}">
        <p14:creationId xmlns:p14="http://schemas.microsoft.com/office/powerpoint/2010/main" val="310725183"/>
      </p:ext>
    </p:extLst>
  </p:cSld>
  <p:clrMapOvr>
    <a:masterClrMapping/>
  </p:clrMapOvr>
  <mc:AlternateContent xmlns:mc="http://schemas.openxmlformats.org/markup-compatibility/2006" xmlns:p14="http://schemas.microsoft.com/office/powerpoint/2010/main">
    <mc:Choice Requires="p14">
      <p:transition spd="slow" p14:dur="2000" advClick="0" advTm="44000">
        <p:dissolve/>
      </p:transition>
    </mc:Choice>
    <mc:Fallback xmlns="">
      <p:transition spd="slow" advClick="0" advTm="44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750"/>
                                        <p:tgtEl>
                                          <p:spTgt spid="11"/>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750"/>
                                        <p:tgtEl>
                                          <p:spTgt spid="17"/>
                                        </p:tgtEl>
                                      </p:cBhvr>
                                    </p:animEffect>
                                  </p:childTnLst>
                                </p:cTn>
                              </p:par>
                            </p:childTnLst>
                          </p:cTn>
                        </p:par>
                        <p:par>
                          <p:cTn id="16" fill="hold">
                            <p:stCondLst>
                              <p:cond delay="525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750"/>
                                        <p:tgtEl>
                                          <p:spTgt spid="13"/>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750"/>
                                        <p:tgtEl>
                                          <p:spTgt spid="6"/>
                                        </p:tgtEl>
                                      </p:cBhvr>
                                    </p:animEffect>
                                  </p:childTnLst>
                                </p:cTn>
                              </p:par>
                            </p:childTnLst>
                          </p:cTn>
                        </p:par>
                        <p:par>
                          <p:cTn id="24" fill="hold">
                            <p:stCondLst>
                              <p:cond delay="875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750"/>
                                        <p:tgtEl>
                                          <p:spTgt spid="22"/>
                                        </p:tgtEl>
                                      </p:cBhvr>
                                    </p:animEffect>
                                  </p:childTnLst>
                                </p:cTn>
                              </p:par>
                            </p:childTnLst>
                          </p:cTn>
                        </p:par>
                        <p:par>
                          <p:cTn id="28" fill="hold">
                            <p:stCondLst>
                              <p:cond delay="10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750"/>
                                        <p:tgtEl>
                                          <p:spTgt spid="7"/>
                                        </p:tgtEl>
                                      </p:cBhvr>
                                    </p:animEffect>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750"/>
                                        <p:tgtEl>
                                          <p:spTgt spid="8"/>
                                        </p:tgtEl>
                                      </p:cBhvr>
                                    </p:animEffect>
                                  </p:childTnLst>
                                </p:cTn>
                              </p:par>
                            </p:childTnLst>
                          </p:cTn>
                        </p:par>
                        <p:par>
                          <p:cTn id="36" fill="hold">
                            <p:stCondLst>
                              <p:cond delay="1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750"/>
                                        <p:tgtEl>
                                          <p:spTgt spid="10"/>
                                        </p:tgtEl>
                                      </p:cBhvr>
                                    </p:animEffect>
                                  </p:childTnLst>
                                </p:cTn>
                              </p:par>
                            </p:childTnLst>
                          </p:cTn>
                        </p:par>
                        <p:par>
                          <p:cTn id="40" fill="hold">
                            <p:stCondLst>
                              <p:cond delay="1575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750"/>
                                        <p:tgtEl>
                                          <p:spTgt spid="12"/>
                                        </p:tgtEl>
                                      </p:cBhvr>
                                    </p:animEffect>
                                  </p:childTnLst>
                                </p:cTn>
                              </p:par>
                            </p:childTnLst>
                          </p:cTn>
                        </p:par>
                        <p:par>
                          <p:cTn id="44" fill="hold">
                            <p:stCondLst>
                              <p:cond delay="175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750"/>
                                        <p:tgtEl>
                                          <p:spTgt spid="14"/>
                                        </p:tgtEl>
                                      </p:cBhvr>
                                    </p:animEffect>
                                  </p:childTnLst>
                                </p:cTn>
                              </p:par>
                            </p:childTnLst>
                          </p:cTn>
                        </p:par>
                        <p:par>
                          <p:cTn id="48" fill="hold">
                            <p:stCondLst>
                              <p:cond delay="1925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750"/>
                                        <p:tgtEl>
                                          <p:spTgt spid="15"/>
                                        </p:tgtEl>
                                      </p:cBhvr>
                                    </p:animEffect>
                                  </p:childTnLst>
                                </p:cTn>
                              </p:par>
                            </p:childTnLst>
                          </p:cTn>
                        </p:par>
                        <p:par>
                          <p:cTn id="52" fill="hold">
                            <p:stCondLst>
                              <p:cond delay="21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750"/>
                                        <p:tgtEl>
                                          <p:spTgt spid="16"/>
                                        </p:tgtEl>
                                      </p:cBhvr>
                                    </p:animEffect>
                                  </p:childTnLst>
                                </p:cTn>
                              </p:par>
                            </p:childTnLst>
                          </p:cTn>
                        </p:par>
                        <p:par>
                          <p:cTn id="56" fill="hold">
                            <p:stCondLst>
                              <p:cond delay="2275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750"/>
                                        <p:tgtEl>
                                          <p:spTgt spid="18"/>
                                        </p:tgtEl>
                                      </p:cBhvr>
                                    </p:animEffect>
                                  </p:childTnLst>
                                </p:cTn>
                              </p:par>
                            </p:childTnLst>
                          </p:cTn>
                        </p:par>
                        <p:par>
                          <p:cTn id="60" fill="hold">
                            <p:stCondLst>
                              <p:cond delay="245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750"/>
                                        <p:tgtEl>
                                          <p:spTgt spid="20"/>
                                        </p:tgtEl>
                                      </p:cBhvr>
                                    </p:animEffect>
                                  </p:childTnLst>
                                </p:cTn>
                              </p:par>
                            </p:childTnLst>
                          </p:cTn>
                        </p:par>
                        <p:par>
                          <p:cTn id="64" fill="hold">
                            <p:stCondLst>
                              <p:cond delay="2625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750"/>
                                        <p:tgtEl>
                                          <p:spTgt spid="21"/>
                                        </p:tgtEl>
                                      </p:cBhvr>
                                    </p:animEffect>
                                  </p:childTnLst>
                                </p:cTn>
                              </p:par>
                            </p:childTnLst>
                          </p:cTn>
                        </p:par>
                        <p:par>
                          <p:cTn id="68" fill="hold">
                            <p:stCondLst>
                              <p:cond delay="280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750"/>
                                        <p:tgtEl>
                                          <p:spTgt spid="23"/>
                                        </p:tgtEl>
                                      </p:cBhvr>
                                    </p:animEffect>
                                  </p:childTnLst>
                                </p:cTn>
                              </p:par>
                            </p:childTnLst>
                          </p:cTn>
                        </p:par>
                        <p:par>
                          <p:cTn id="72" fill="hold">
                            <p:stCondLst>
                              <p:cond delay="29750"/>
                            </p:stCondLst>
                            <p:childTnLst>
                              <p:par>
                                <p:cTn id="73" presetID="10" presetClass="entr" presetSubtype="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750"/>
                                        <p:tgtEl>
                                          <p:spTgt spid="24"/>
                                        </p:tgtEl>
                                      </p:cBhvr>
                                    </p:animEffect>
                                  </p:childTnLst>
                                </p:cTn>
                              </p:par>
                            </p:childTnLst>
                          </p:cTn>
                        </p:par>
                        <p:par>
                          <p:cTn id="76" fill="hold">
                            <p:stCondLst>
                              <p:cond delay="31500"/>
                            </p:stCondLst>
                            <p:childTnLst>
                              <p:par>
                                <p:cTn id="77" presetID="10"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750"/>
                                        <p:tgtEl>
                                          <p:spTgt spid="25"/>
                                        </p:tgtEl>
                                      </p:cBhvr>
                                    </p:animEffect>
                                  </p:childTnLst>
                                </p:cTn>
                              </p:par>
                            </p:childTnLst>
                          </p:cTn>
                        </p:par>
                        <p:par>
                          <p:cTn id="80" fill="hold">
                            <p:stCondLst>
                              <p:cond delay="33250"/>
                            </p:stCondLst>
                            <p:childTnLst>
                              <p:par>
                                <p:cTn id="81" presetID="10" presetClass="entr" presetSubtype="0"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750"/>
                                        <p:tgtEl>
                                          <p:spTgt spid="26"/>
                                        </p:tgtEl>
                                      </p:cBhvr>
                                    </p:animEffect>
                                  </p:childTnLst>
                                </p:cTn>
                              </p:par>
                            </p:childTnLst>
                          </p:cTn>
                        </p:par>
                        <p:par>
                          <p:cTn id="84" fill="hold">
                            <p:stCondLst>
                              <p:cond delay="35000"/>
                            </p:stCondLst>
                            <p:childTnLst>
                              <p:par>
                                <p:cTn id="85" presetID="10"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750"/>
                                        <p:tgtEl>
                                          <p:spTgt spid="27"/>
                                        </p:tgtEl>
                                      </p:cBhvr>
                                    </p:animEffect>
                                  </p:childTnLst>
                                </p:cTn>
                              </p:par>
                            </p:childTnLst>
                          </p:cTn>
                        </p:par>
                        <p:par>
                          <p:cTn id="88" fill="hold">
                            <p:stCondLst>
                              <p:cond delay="3675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2"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20" grpId="0"/>
      <p:bldP spid="21" grpId="0"/>
      <p:bldP spid="22" grpId="0"/>
      <p:bldP spid="23" grpId="0"/>
      <p:bldP spid="24" grpId="0"/>
      <p:bldP spid="25" grpId="0"/>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1540" y="1160748"/>
            <a:ext cx="8136904" cy="3046988"/>
          </a:xfrm>
          <a:prstGeom prst="rect">
            <a:avLst/>
          </a:prstGeom>
          <a:noFill/>
        </p:spPr>
        <p:txBody>
          <a:bodyPr wrap="square" rtlCol="0">
            <a:spAutoFit/>
          </a:bodyPr>
          <a:lstStyle/>
          <a:p>
            <a:pPr algn="ctr"/>
            <a:r>
              <a:rPr lang="en-US" sz="9600" dirty="0" smtClean="0">
                <a:solidFill>
                  <a:schemeClr val="bg1"/>
                </a:solidFill>
                <a:effectLst>
                  <a:glow rad="101600">
                    <a:schemeClr val="bg1">
                      <a:lumMod val="85000"/>
                      <a:alpha val="60000"/>
                    </a:schemeClr>
                  </a:glow>
                </a:effectLst>
                <a:latin typeface="DESIGN" pitchFamily="2" charset="2"/>
              </a:rPr>
              <a:t>HUMANKIND</a:t>
            </a:r>
          </a:p>
          <a:p>
            <a:pPr algn="ctr"/>
            <a:r>
              <a:rPr lang="en-US" sz="9600" dirty="0" smtClean="0">
                <a:solidFill>
                  <a:schemeClr val="bg1"/>
                </a:solidFill>
                <a:effectLst>
                  <a:glow rad="101600">
                    <a:schemeClr val="bg1">
                      <a:lumMod val="85000"/>
                      <a:alpha val="60000"/>
                    </a:schemeClr>
                  </a:glow>
                </a:effectLst>
                <a:latin typeface="DESIGN" pitchFamily="2" charset="2"/>
              </a:rPr>
              <a:t>Be Both.</a:t>
            </a:r>
            <a:endParaRPr lang="en-US" sz="9600" dirty="0">
              <a:solidFill>
                <a:schemeClr val="bg1"/>
              </a:solidFill>
              <a:effectLst>
                <a:glow rad="101600">
                  <a:schemeClr val="bg1">
                    <a:lumMod val="85000"/>
                    <a:alpha val="60000"/>
                  </a:schemeClr>
                </a:glow>
              </a:effectLst>
              <a:latin typeface="DESIGN" pitchFamily="2" charset="2"/>
            </a:endParaRPr>
          </a:p>
        </p:txBody>
      </p:sp>
      <p:sp>
        <p:nvSpPr>
          <p:cNvPr id="8" name="TextBox 7">
            <a:hlinkClick r:id="rId2" action="ppaction://hlinkfile"/>
          </p:cNvPr>
          <p:cNvSpPr txBox="1"/>
          <p:nvPr/>
        </p:nvSpPr>
        <p:spPr>
          <a:xfrm>
            <a:off x="5486400" y="4572000"/>
            <a:ext cx="1377946" cy="1384995"/>
          </a:xfrm>
          <a:prstGeom prst="rect">
            <a:avLst/>
          </a:prstGeom>
          <a:noFill/>
        </p:spPr>
        <p:txBody>
          <a:bodyPr wrap="square" rtlCol="0">
            <a:spAutoFit/>
          </a:bodyPr>
          <a:lstStyle/>
          <a:p>
            <a:pPr algn="ctr"/>
            <a:r>
              <a:rPr lang="en-US" sz="2800" dirty="0" smtClean="0">
                <a:solidFill>
                  <a:schemeClr val="bg1"/>
                </a:solidFill>
                <a:latin typeface="DESIGN" pitchFamily="2" charset="2"/>
              </a:rPr>
              <a:t>Human Element</a:t>
            </a:r>
          </a:p>
          <a:p>
            <a:pPr algn="ctr"/>
            <a:r>
              <a:rPr lang="en-US" sz="2800" dirty="0" smtClean="0">
                <a:solidFill>
                  <a:schemeClr val="bg1"/>
                </a:solidFill>
                <a:latin typeface="DESIGN" pitchFamily="2" charset="2"/>
              </a:rPr>
              <a:t>Wrap-up</a:t>
            </a:r>
            <a:endParaRPr lang="en-US" sz="2800" dirty="0">
              <a:solidFill>
                <a:schemeClr val="bg1"/>
              </a:solidFill>
              <a:latin typeface="DESIGN" pitchFamily="2" charset="2"/>
            </a:endParaRPr>
          </a:p>
        </p:txBody>
      </p:sp>
      <p:sp>
        <p:nvSpPr>
          <p:cNvPr id="6" name="TextBox 5">
            <a:hlinkClick r:id="rId3" action="ppaction://hlinkfile"/>
          </p:cNvPr>
          <p:cNvSpPr txBox="1"/>
          <p:nvPr/>
        </p:nvSpPr>
        <p:spPr>
          <a:xfrm>
            <a:off x="2251364" y="4572000"/>
            <a:ext cx="1377946" cy="1384995"/>
          </a:xfrm>
          <a:prstGeom prst="rect">
            <a:avLst/>
          </a:prstGeom>
          <a:noFill/>
        </p:spPr>
        <p:txBody>
          <a:bodyPr wrap="square" rtlCol="0">
            <a:spAutoFit/>
          </a:bodyPr>
          <a:lstStyle/>
          <a:p>
            <a:pPr algn="ctr"/>
            <a:r>
              <a:rPr lang="en-US" sz="2800" dirty="0" smtClean="0">
                <a:solidFill>
                  <a:schemeClr val="bg1"/>
                </a:solidFill>
                <a:latin typeface="DESIGN" pitchFamily="2" charset="2"/>
              </a:rPr>
              <a:t>Human Element</a:t>
            </a:r>
          </a:p>
          <a:p>
            <a:pPr algn="ctr"/>
            <a:r>
              <a:rPr lang="en-US" sz="2800" dirty="0" smtClean="0">
                <a:solidFill>
                  <a:schemeClr val="bg1"/>
                </a:solidFill>
                <a:latin typeface="DESIGN" pitchFamily="2" charset="2"/>
              </a:rPr>
              <a:t>PSA</a:t>
            </a:r>
            <a:endParaRPr lang="en-US" sz="2800" dirty="0">
              <a:solidFill>
                <a:schemeClr val="bg1"/>
              </a:solidFill>
              <a:latin typeface="DESIGN" pitchFamily="2" charset="2"/>
            </a:endParaRPr>
          </a:p>
        </p:txBody>
      </p:sp>
    </p:spTree>
    <p:extLst>
      <p:ext uri="{BB962C8B-B14F-4D97-AF65-F5344CB8AC3E}">
        <p14:creationId xmlns:p14="http://schemas.microsoft.com/office/powerpoint/2010/main" val="2082443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20"/>
            <a:ext cx="9144000" cy="6849380"/>
          </a:xfrm>
          <a:prstGeom prst="rect">
            <a:avLst/>
          </a:prstGeom>
        </p:spPr>
      </p:pic>
    </p:spTree>
    <p:extLst>
      <p:ext uri="{BB962C8B-B14F-4D97-AF65-F5344CB8AC3E}">
        <p14:creationId xmlns:p14="http://schemas.microsoft.com/office/powerpoint/2010/main" val="2876795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0922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217" y="816217"/>
            <a:ext cx="5225566" cy="5225566"/>
          </a:xfrm>
          <a:prstGeom prst="rect">
            <a:avLst/>
          </a:prstGeom>
        </p:spPr>
      </p:pic>
    </p:spTree>
    <p:extLst>
      <p:ext uri="{BB962C8B-B14F-4D97-AF65-F5344CB8AC3E}">
        <p14:creationId xmlns:p14="http://schemas.microsoft.com/office/powerpoint/2010/main" val="1389072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1540" y="1160748"/>
            <a:ext cx="8136904" cy="3046988"/>
          </a:xfrm>
          <a:prstGeom prst="rect">
            <a:avLst/>
          </a:prstGeom>
          <a:noFill/>
        </p:spPr>
        <p:txBody>
          <a:bodyPr wrap="square" rtlCol="0">
            <a:spAutoFit/>
          </a:bodyPr>
          <a:lstStyle/>
          <a:p>
            <a:pPr algn="ctr"/>
            <a:r>
              <a:rPr lang="en-US" sz="9600" dirty="0" smtClean="0">
                <a:solidFill>
                  <a:schemeClr val="bg1"/>
                </a:solidFill>
                <a:effectLst>
                  <a:glow rad="101600">
                    <a:schemeClr val="bg1">
                      <a:lumMod val="85000"/>
                      <a:alpha val="60000"/>
                    </a:schemeClr>
                  </a:glow>
                </a:effectLst>
                <a:latin typeface="DESIGN" pitchFamily="2" charset="2"/>
              </a:rPr>
              <a:t>HUMANKIND</a:t>
            </a:r>
          </a:p>
          <a:p>
            <a:pPr algn="ctr"/>
            <a:r>
              <a:rPr lang="en-US" sz="9600" dirty="0" smtClean="0">
                <a:solidFill>
                  <a:schemeClr val="bg1"/>
                </a:solidFill>
                <a:effectLst>
                  <a:glow rad="101600">
                    <a:schemeClr val="bg1">
                      <a:lumMod val="85000"/>
                      <a:alpha val="60000"/>
                    </a:schemeClr>
                  </a:glow>
                </a:effectLst>
                <a:latin typeface="DESIGN" pitchFamily="2" charset="2"/>
              </a:rPr>
              <a:t>Be Both.</a:t>
            </a:r>
            <a:endParaRPr lang="en-US" sz="9600" dirty="0">
              <a:solidFill>
                <a:schemeClr val="bg1"/>
              </a:solidFill>
              <a:effectLst>
                <a:glow rad="101600">
                  <a:schemeClr val="bg1">
                    <a:lumMod val="85000"/>
                    <a:alpha val="60000"/>
                  </a:schemeClr>
                </a:glow>
              </a:effectLst>
              <a:latin typeface="DESIGN" pitchFamily="2" charset="2"/>
            </a:endParaRPr>
          </a:p>
        </p:txBody>
      </p:sp>
      <p:sp>
        <p:nvSpPr>
          <p:cNvPr id="6" name="TextBox 5">
            <a:hlinkClick r:id="rId2" action="ppaction://hlinkfile"/>
          </p:cNvPr>
          <p:cNvSpPr txBox="1"/>
          <p:nvPr/>
        </p:nvSpPr>
        <p:spPr>
          <a:xfrm>
            <a:off x="1981200" y="4675985"/>
            <a:ext cx="1152128" cy="1384995"/>
          </a:xfrm>
          <a:prstGeom prst="rect">
            <a:avLst/>
          </a:prstGeom>
          <a:noFill/>
        </p:spPr>
        <p:txBody>
          <a:bodyPr wrap="square" rtlCol="0">
            <a:spAutoFit/>
          </a:bodyPr>
          <a:lstStyle/>
          <a:p>
            <a:pPr algn="ctr"/>
            <a:r>
              <a:rPr lang="en-US" sz="2800" dirty="0" smtClean="0">
                <a:solidFill>
                  <a:schemeClr val="bg1"/>
                </a:solidFill>
                <a:latin typeface="DESIGN" pitchFamily="2" charset="2"/>
              </a:rPr>
              <a:t>Wall</a:t>
            </a:r>
          </a:p>
          <a:p>
            <a:pPr algn="ctr"/>
            <a:r>
              <a:rPr lang="en-US" sz="2800" dirty="0" smtClean="0">
                <a:solidFill>
                  <a:schemeClr val="bg1"/>
                </a:solidFill>
                <a:latin typeface="DESIGN" pitchFamily="2" charset="2"/>
              </a:rPr>
              <a:t>Of Words</a:t>
            </a:r>
            <a:endParaRPr lang="en-US" sz="2800" dirty="0">
              <a:solidFill>
                <a:schemeClr val="bg1"/>
              </a:solidFill>
              <a:latin typeface="DESIGN" pitchFamily="2" charset="2"/>
            </a:endParaRPr>
          </a:p>
        </p:txBody>
      </p:sp>
      <p:sp>
        <p:nvSpPr>
          <p:cNvPr id="7" name="TextBox 6">
            <a:hlinkClick r:id="rId3" action="ppaction://hlinkfile"/>
          </p:cNvPr>
          <p:cNvSpPr txBox="1"/>
          <p:nvPr/>
        </p:nvSpPr>
        <p:spPr>
          <a:xfrm>
            <a:off x="5867400" y="4675984"/>
            <a:ext cx="1152128" cy="1384995"/>
          </a:xfrm>
          <a:prstGeom prst="rect">
            <a:avLst/>
          </a:prstGeom>
          <a:noFill/>
        </p:spPr>
        <p:txBody>
          <a:bodyPr wrap="square" rtlCol="0">
            <a:spAutoFit/>
          </a:bodyPr>
          <a:lstStyle/>
          <a:p>
            <a:pPr algn="ctr"/>
            <a:r>
              <a:rPr lang="en-US" sz="2800" dirty="0" smtClean="0">
                <a:solidFill>
                  <a:schemeClr val="bg1"/>
                </a:solidFill>
                <a:latin typeface="DESIGN" pitchFamily="2" charset="2"/>
              </a:rPr>
              <a:t>Power</a:t>
            </a:r>
          </a:p>
          <a:p>
            <a:pPr algn="ctr"/>
            <a:r>
              <a:rPr lang="en-US" sz="2800" dirty="0" smtClean="0">
                <a:solidFill>
                  <a:schemeClr val="bg1"/>
                </a:solidFill>
                <a:latin typeface="DESIGN" pitchFamily="2" charset="2"/>
              </a:rPr>
              <a:t>Of Words</a:t>
            </a:r>
            <a:endParaRPr lang="en-US" sz="2800" dirty="0">
              <a:solidFill>
                <a:schemeClr val="bg1"/>
              </a:solidFill>
              <a:latin typeface="DESIGN" pitchFamily="2" charset="2"/>
            </a:endParaRPr>
          </a:p>
        </p:txBody>
      </p:sp>
    </p:spTree>
    <p:extLst>
      <p:ext uri="{BB962C8B-B14F-4D97-AF65-F5344CB8AC3E}">
        <p14:creationId xmlns:p14="http://schemas.microsoft.com/office/powerpoint/2010/main" val="214893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2" y="0"/>
            <a:ext cx="9144712"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56" y="0"/>
            <a:ext cx="9144000" cy="6858000"/>
          </a:xfrm>
          <a:prstGeom prst="rect">
            <a:avLst/>
          </a:prstGeom>
          <a:solidFill>
            <a:srgbClr val="FFFFCC">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467" y="5249860"/>
            <a:ext cx="2830868" cy="1015663"/>
          </a:xfrm>
          <a:prstGeom prst="rect">
            <a:avLst/>
          </a:prstGeom>
          <a:noFill/>
        </p:spPr>
        <p:txBody>
          <a:bodyPr wrap="square" rtlCol="0">
            <a:spAutoFit/>
          </a:bodyPr>
          <a:lstStyle/>
          <a:p>
            <a:pPr algn="ctr"/>
            <a:r>
              <a:rPr lang="en-US" sz="6000" spc="-300" dirty="0" smtClean="0">
                <a:solidFill>
                  <a:srgbClr val="246660"/>
                </a:solidFill>
                <a:latin typeface="NewRocker" pitchFamily="2" charset="0"/>
              </a:rPr>
              <a:t>SMART</a:t>
            </a:r>
            <a:endParaRPr lang="en-US" sz="6000" spc="-300" dirty="0">
              <a:solidFill>
                <a:srgbClr val="246660"/>
              </a:solidFill>
              <a:latin typeface="NewRocker" pitchFamily="2" charset="0"/>
            </a:endParaRPr>
          </a:p>
        </p:txBody>
      </p:sp>
      <p:sp>
        <p:nvSpPr>
          <p:cNvPr id="5" name="TextBox 4"/>
          <p:cNvSpPr txBox="1"/>
          <p:nvPr/>
        </p:nvSpPr>
        <p:spPr>
          <a:xfrm>
            <a:off x="0" y="95071"/>
            <a:ext cx="4342688" cy="1200329"/>
          </a:xfrm>
          <a:prstGeom prst="rect">
            <a:avLst/>
          </a:prstGeom>
          <a:noFill/>
        </p:spPr>
        <p:txBody>
          <a:bodyPr wrap="square" rtlCol="0">
            <a:spAutoFit/>
          </a:bodyPr>
          <a:lstStyle/>
          <a:p>
            <a:pPr algn="ctr"/>
            <a:r>
              <a:rPr lang="en-US" sz="7200" dirty="0" smtClean="0">
                <a:solidFill>
                  <a:srgbClr val="246660"/>
                </a:solidFill>
                <a:latin typeface="Mandingo" pitchFamily="2" charset="0"/>
              </a:rPr>
              <a:t>Friendship</a:t>
            </a:r>
            <a:endParaRPr lang="en-US" sz="7200" dirty="0">
              <a:solidFill>
                <a:srgbClr val="246660"/>
              </a:solidFill>
              <a:latin typeface="Mandingo" pitchFamily="2" charset="0"/>
            </a:endParaRPr>
          </a:p>
        </p:txBody>
      </p:sp>
      <p:sp>
        <p:nvSpPr>
          <p:cNvPr id="6" name="TextBox 5"/>
          <p:cNvSpPr txBox="1"/>
          <p:nvPr/>
        </p:nvSpPr>
        <p:spPr>
          <a:xfrm>
            <a:off x="6400800" y="4191000"/>
            <a:ext cx="2754238" cy="1323439"/>
          </a:xfrm>
          <a:prstGeom prst="rect">
            <a:avLst/>
          </a:prstGeom>
          <a:noFill/>
        </p:spPr>
        <p:txBody>
          <a:bodyPr wrap="square" rtlCol="0">
            <a:spAutoFit/>
          </a:bodyPr>
          <a:lstStyle/>
          <a:p>
            <a:pPr algn="ctr"/>
            <a:r>
              <a:rPr lang="en-US" sz="8000" b="1" dirty="0" smtClean="0">
                <a:solidFill>
                  <a:srgbClr val="246660"/>
                </a:solidFill>
                <a:latin typeface="PAINTSTROKE" pitchFamily="2" charset="2"/>
              </a:rPr>
              <a:t>Beautiful</a:t>
            </a:r>
            <a:endParaRPr lang="en-US" sz="8000" b="1" dirty="0">
              <a:solidFill>
                <a:srgbClr val="246660"/>
              </a:solidFill>
              <a:latin typeface="PAINTSTROKE" pitchFamily="2" charset="2"/>
            </a:endParaRPr>
          </a:p>
        </p:txBody>
      </p:sp>
      <p:sp>
        <p:nvSpPr>
          <p:cNvPr id="7" name="TextBox 6"/>
          <p:cNvSpPr txBox="1"/>
          <p:nvPr/>
        </p:nvSpPr>
        <p:spPr>
          <a:xfrm>
            <a:off x="1524000" y="2415570"/>
            <a:ext cx="6096000" cy="1569660"/>
          </a:xfrm>
          <a:prstGeom prst="rect">
            <a:avLst/>
          </a:prstGeom>
          <a:noFill/>
        </p:spPr>
        <p:txBody>
          <a:bodyPr wrap="square" rtlCol="0">
            <a:spAutoFit/>
          </a:bodyPr>
          <a:lstStyle/>
          <a:p>
            <a:pPr algn="ctr"/>
            <a:r>
              <a:rPr lang="en-US" sz="9600" b="1" dirty="0" smtClean="0">
                <a:solidFill>
                  <a:srgbClr val="246660"/>
                </a:solidFill>
                <a:latin typeface="DIANE" pitchFamily="2" charset="2"/>
              </a:rPr>
              <a:t>Thank You</a:t>
            </a:r>
            <a:endParaRPr lang="en-US" sz="9600" b="1" dirty="0">
              <a:solidFill>
                <a:srgbClr val="246660"/>
              </a:solidFill>
              <a:latin typeface="DIANE" pitchFamily="2" charset="2"/>
            </a:endParaRPr>
          </a:p>
        </p:txBody>
      </p:sp>
      <p:sp>
        <p:nvSpPr>
          <p:cNvPr id="8" name="TextBox 7"/>
          <p:cNvSpPr txBox="1"/>
          <p:nvPr/>
        </p:nvSpPr>
        <p:spPr>
          <a:xfrm>
            <a:off x="0" y="914400"/>
            <a:ext cx="4419600" cy="1107996"/>
          </a:xfrm>
          <a:prstGeom prst="rect">
            <a:avLst/>
          </a:prstGeom>
          <a:noFill/>
        </p:spPr>
        <p:txBody>
          <a:bodyPr wrap="square" rtlCol="0">
            <a:spAutoFit/>
          </a:bodyPr>
          <a:lstStyle/>
          <a:p>
            <a:pPr algn="ctr"/>
            <a:r>
              <a:rPr lang="en-US" sz="6600" b="1" spc="-300" dirty="0" smtClean="0">
                <a:solidFill>
                  <a:srgbClr val="246660"/>
                </a:solidFill>
                <a:latin typeface="A Yummy Apology" pitchFamily="2" charset="0"/>
              </a:rPr>
              <a:t>You’re so kind</a:t>
            </a:r>
            <a:endParaRPr lang="en-US" sz="6600" b="1" spc="-300" dirty="0">
              <a:solidFill>
                <a:srgbClr val="246660"/>
              </a:solidFill>
              <a:latin typeface="A Yummy Apology" pitchFamily="2" charset="0"/>
            </a:endParaRPr>
          </a:p>
        </p:txBody>
      </p:sp>
      <p:sp>
        <p:nvSpPr>
          <p:cNvPr id="9" name="TextBox 8"/>
          <p:cNvSpPr txBox="1"/>
          <p:nvPr/>
        </p:nvSpPr>
        <p:spPr>
          <a:xfrm>
            <a:off x="4038600" y="4648200"/>
            <a:ext cx="2590800" cy="1107996"/>
          </a:xfrm>
          <a:prstGeom prst="rect">
            <a:avLst/>
          </a:prstGeom>
          <a:noFill/>
        </p:spPr>
        <p:txBody>
          <a:bodyPr wrap="square" rtlCol="0">
            <a:spAutoFit/>
          </a:bodyPr>
          <a:lstStyle/>
          <a:p>
            <a:pPr algn="ctr"/>
            <a:r>
              <a:rPr lang="en-US" sz="6600" dirty="0" smtClean="0">
                <a:solidFill>
                  <a:srgbClr val="246660"/>
                </a:solidFill>
                <a:latin typeface="Bernard MT Condensed" pitchFamily="18" charset="0"/>
              </a:rPr>
              <a:t>LEADER</a:t>
            </a:r>
            <a:endParaRPr lang="en-US" sz="6600" dirty="0">
              <a:solidFill>
                <a:srgbClr val="246660"/>
              </a:solidFill>
              <a:latin typeface="Bernard MT Condensed" pitchFamily="18" charset="0"/>
            </a:endParaRPr>
          </a:p>
        </p:txBody>
      </p:sp>
      <p:sp>
        <p:nvSpPr>
          <p:cNvPr id="11" name="TextBox 10"/>
          <p:cNvSpPr txBox="1"/>
          <p:nvPr/>
        </p:nvSpPr>
        <p:spPr>
          <a:xfrm>
            <a:off x="3962400" y="1219200"/>
            <a:ext cx="2438400" cy="1631216"/>
          </a:xfrm>
          <a:prstGeom prst="rect">
            <a:avLst/>
          </a:prstGeom>
          <a:noFill/>
        </p:spPr>
        <p:txBody>
          <a:bodyPr wrap="square" rtlCol="0">
            <a:spAutoFit/>
          </a:bodyPr>
          <a:lstStyle/>
          <a:p>
            <a:pPr algn="ctr">
              <a:lnSpc>
                <a:spcPts val="6000"/>
              </a:lnSpc>
            </a:pPr>
            <a:r>
              <a:rPr lang="en-US" sz="6000" b="1" dirty="0" smtClean="0">
                <a:solidFill>
                  <a:srgbClr val="246660"/>
                </a:solidFill>
                <a:latin typeface="NewRocker" pitchFamily="2" charset="0"/>
              </a:rPr>
              <a:t>YOU ROCK</a:t>
            </a:r>
            <a:endParaRPr lang="en-US" sz="6000" b="1" dirty="0">
              <a:solidFill>
                <a:srgbClr val="246660"/>
              </a:solidFill>
              <a:latin typeface="NewRocker" pitchFamily="2" charset="0"/>
            </a:endParaRPr>
          </a:p>
        </p:txBody>
      </p:sp>
      <p:sp>
        <p:nvSpPr>
          <p:cNvPr id="12" name="TextBox 11"/>
          <p:cNvSpPr txBox="1"/>
          <p:nvPr/>
        </p:nvSpPr>
        <p:spPr>
          <a:xfrm>
            <a:off x="6118076" y="990600"/>
            <a:ext cx="2873524" cy="1015663"/>
          </a:xfrm>
          <a:prstGeom prst="rect">
            <a:avLst/>
          </a:prstGeom>
          <a:noFill/>
        </p:spPr>
        <p:txBody>
          <a:bodyPr wrap="square" rtlCol="0">
            <a:spAutoFit/>
          </a:bodyPr>
          <a:lstStyle/>
          <a:p>
            <a:pPr algn="ctr"/>
            <a:r>
              <a:rPr lang="en-US" sz="6000" b="1" dirty="0" smtClean="0">
                <a:solidFill>
                  <a:srgbClr val="246660"/>
                </a:solidFill>
                <a:latin typeface="Bernard MT Condensed" pitchFamily="18" charset="0"/>
              </a:rPr>
              <a:t>AWESOME</a:t>
            </a:r>
            <a:endParaRPr lang="en-US" sz="6000" b="1" dirty="0">
              <a:solidFill>
                <a:srgbClr val="246660"/>
              </a:solidFill>
              <a:latin typeface="Bernard MT Condensed" pitchFamily="18" charset="0"/>
            </a:endParaRPr>
          </a:p>
        </p:txBody>
      </p:sp>
      <p:sp>
        <p:nvSpPr>
          <p:cNvPr id="13" name="TextBox 12"/>
          <p:cNvSpPr txBox="1"/>
          <p:nvPr/>
        </p:nvSpPr>
        <p:spPr>
          <a:xfrm>
            <a:off x="6270476" y="1724561"/>
            <a:ext cx="2873524" cy="1323439"/>
          </a:xfrm>
          <a:prstGeom prst="rect">
            <a:avLst/>
          </a:prstGeom>
          <a:noFill/>
        </p:spPr>
        <p:txBody>
          <a:bodyPr wrap="square" rtlCol="0">
            <a:spAutoFit/>
          </a:bodyPr>
          <a:lstStyle/>
          <a:p>
            <a:pPr algn="ctr"/>
            <a:r>
              <a:rPr lang="en-US" sz="8000" dirty="0" smtClean="0">
                <a:solidFill>
                  <a:srgbClr val="246660"/>
                </a:solidFill>
                <a:latin typeface="DARNELL" pitchFamily="2" charset="2"/>
              </a:rPr>
              <a:t>Good</a:t>
            </a:r>
            <a:r>
              <a:rPr lang="en-US" sz="4400" dirty="0" smtClean="0">
                <a:solidFill>
                  <a:srgbClr val="246660"/>
                </a:solidFill>
                <a:latin typeface="DARNELL" pitchFamily="2" charset="2"/>
              </a:rPr>
              <a:t> </a:t>
            </a:r>
            <a:r>
              <a:rPr lang="en-US" sz="8000" dirty="0" smtClean="0">
                <a:solidFill>
                  <a:srgbClr val="246660"/>
                </a:solidFill>
                <a:latin typeface="DARNELL" pitchFamily="2" charset="2"/>
              </a:rPr>
              <a:t>Job</a:t>
            </a:r>
            <a:endParaRPr lang="en-US" sz="8000" dirty="0">
              <a:solidFill>
                <a:srgbClr val="246660"/>
              </a:solidFill>
              <a:latin typeface="DARNELL" pitchFamily="2" charset="2"/>
            </a:endParaRPr>
          </a:p>
        </p:txBody>
      </p:sp>
      <p:sp>
        <p:nvSpPr>
          <p:cNvPr id="14" name="TextBox 13"/>
          <p:cNvSpPr txBox="1"/>
          <p:nvPr/>
        </p:nvSpPr>
        <p:spPr>
          <a:xfrm>
            <a:off x="-609600" y="3632537"/>
            <a:ext cx="4959569" cy="1015663"/>
          </a:xfrm>
          <a:prstGeom prst="rect">
            <a:avLst/>
          </a:prstGeom>
          <a:noFill/>
        </p:spPr>
        <p:txBody>
          <a:bodyPr wrap="square" rtlCol="0">
            <a:spAutoFit/>
          </a:bodyPr>
          <a:lstStyle/>
          <a:p>
            <a:pPr algn="ctr"/>
            <a:r>
              <a:rPr lang="en-US" sz="6000" dirty="0" smtClean="0">
                <a:solidFill>
                  <a:srgbClr val="246660"/>
                </a:solidFill>
                <a:latin typeface="Bernard MT Condensed" pitchFamily="18" charset="0"/>
              </a:rPr>
              <a:t>WAY TO GO</a:t>
            </a:r>
            <a:endParaRPr lang="en-US" sz="6000" dirty="0">
              <a:solidFill>
                <a:srgbClr val="246660"/>
              </a:solidFill>
              <a:latin typeface="Bernard MT Condensed" pitchFamily="18" charset="0"/>
            </a:endParaRPr>
          </a:p>
        </p:txBody>
      </p:sp>
      <p:sp>
        <p:nvSpPr>
          <p:cNvPr id="15" name="TextBox 14"/>
          <p:cNvSpPr txBox="1"/>
          <p:nvPr/>
        </p:nvSpPr>
        <p:spPr>
          <a:xfrm>
            <a:off x="4266488" y="76200"/>
            <a:ext cx="4877512" cy="1107996"/>
          </a:xfrm>
          <a:prstGeom prst="rect">
            <a:avLst/>
          </a:prstGeom>
          <a:noFill/>
        </p:spPr>
        <p:txBody>
          <a:bodyPr wrap="square" rtlCol="0">
            <a:spAutoFit/>
          </a:bodyPr>
          <a:lstStyle/>
          <a:p>
            <a:pPr algn="ctr"/>
            <a:r>
              <a:rPr lang="en-US" sz="6600" b="1" dirty="0" smtClean="0">
                <a:solidFill>
                  <a:srgbClr val="246660"/>
                </a:solidFill>
                <a:latin typeface="Pupcat" pitchFamily="2" charset="0"/>
              </a:rPr>
              <a:t>I’m proud of you</a:t>
            </a:r>
            <a:endParaRPr lang="en-US" sz="6600" b="1" dirty="0">
              <a:solidFill>
                <a:srgbClr val="246660"/>
              </a:solidFill>
              <a:latin typeface="Pupcat" pitchFamily="2" charset="0"/>
            </a:endParaRPr>
          </a:p>
        </p:txBody>
      </p:sp>
      <p:sp>
        <p:nvSpPr>
          <p:cNvPr id="16" name="TextBox 15"/>
          <p:cNvSpPr txBox="1"/>
          <p:nvPr/>
        </p:nvSpPr>
        <p:spPr>
          <a:xfrm>
            <a:off x="-11468" y="4454604"/>
            <a:ext cx="4126268" cy="1107996"/>
          </a:xfrm>
          <a:prstGeom prst="rect">
            <a:avLst/>
          </a:prstGeom>
          <a:noFill/>
        </p:spPr>
        <p:txBody>
          <a:bodyPr wrap="square" rtlCol="0">
            <a:spAutoFit/>
          </a:bodyPr>
          <a:lstStyle/>
          <a:p>
            <a:pPr algn="ctr"/>
            <a:r>
              <a:rPr lang="en-US" sz="6600" b="1" dirty="0" smtClean="0">
                <a:solidFill>
                  <a:srgbClr val="246660"/>
                </a:solidFill>
                <a:latin typeface="Juice ITC" pitchFamily="82" charset="0"/>
              </a:rPr>
              <a:t>have a nice day</a:t>
            </a:r>
            <a:endParaRPr lang="en-US" sz="6600" b="1" dirty="0">
              <a:solidFill>
                <a:srgbClr val="246660"/>
              </a:solidFill>
              <a:latin typeface="Juice ITC" pitchFamily="82" charset="0"/>
            </a:endParaRPr>
          </a:p>
        </p:txBody>
      </p:sp>
      <p:sp>
        <p:nvSpPr>
          <p:cNvPr id="17" name="TextBox 16"/>
          <p:cNvSpPr txBox="1"/>
          <p:nvPr/>
        </p:nvSpPr>
        <p:spPr>
          <a:xfrm>
            <a:off x="5867399" y="3623101"/>
            <a:ext cx="3276601" cy="923330"/>
          </a:xfrm>
          <a:prstGeom prst="rect">
            <a:avLst/>
          </a:prstGeom>
          <a:noFill/>
        </p:spPr>
        <p:txBody>
          <a:bodyPr wrap="square" rtlCol="0">
            <a:spAutoFit/>
          </a:bodyPr>
          <a:lstStyle/>
          <a:p>
            <a:pPr algn="ctr"/>
            <a:r>
              <a:rPr lang="en-US" sz="5400" b="1" dirty="0" smtClean="0">
                <a:solidFill>
                  <a:srgbClr val="246660"/>
                </a:solidFill>
                <a:latin typeface="DARNELL" pitchFamily="2" charset="2"/>
              </a:rPr>
              <a:t>You CAN do it</a:t>
            </a:r>
            <a:endParaRPr lang="en-US" sz="5400" b="1" dirty="0">
              <a:solidFill>
                <a:srgbClr val="246660"/>
              </a:solidFill>
              <a:latin typeface="DARNELL" pitchFamily="2" charset="2"/>
            </a:endParaRPr>
          </a:p>
        </p:txBody>
      </p:sp>
      <p:sp>
        <p:nvSpPr>
          <p:cNvPr id="19" name="TextBox 18"/>
          <p:cNvSpPr txBox="1"/>
          <p:nvPr/>
        </p:nvSpPr>
        <p:spPr>
          <a:xfrm>
            <a:off x="2514600" y="5478959"/>
            <a:ext cx="4114800" cy="769441"/>
          </a:xfrm>
          <a:prstGeom prst="rect">
            <a:avLst/>
          </a:prstGeom>
          <a:noFill/>
        </p:spPr>
        <p:txBody>
          <a:bodyPr wrap="square" rtlCol="0">
            <a:spAutoFit/>
          </a:bodyPr>
          <a:lstStyle/>
          <a:p>
            <a:pPr algn="ctr"/>
            <a:r>
              <a:rPr lang="en-US" sz="4400" b="1" spc="-300" dirty="0" smtClean="0">
                <a:solidFill>
                  <a:srgbClr val="246660"/>
                </a:solidFill>
                <a:latin typeface="Script MT Bold" pitchFamily="66" charset="0"/>
              </a:rPr>
              <a:t>You </a:t>
            </a:r>
            <a:r>
              <a:rPr lang="en-US" sz="4400" b="1" spc="-300" dirty="0">
                <a:solidFill>
                  <a:srgbClr val="246660"/>
                </a:solidFill>
                <a:latin typeface="Script MT Bold" pitchFamily="66" charset="0"/>
              </a:rPr>
              <a:t>m</a:t>
            </a:r>
            <a:r>
              <a:rPr lang="en-US" sz="4400" b="1" spc="-300" dirty="0" smtClean="0">
                <a:solidFill>
                  <a:srgbClr val="246660"/>
                </a:solidFill>
                <a:latin typeface="Script MT Bold" pitchFamily="66" charset="0"/>
              </a:rPr>
              <a:t>ake me smile</a:t>
            </a:r>
            <a:endParaRPr lang="en-US" sz="4400" b="1" spc="-300" dirty="0">
              <a:solidFill>
                <a:srgbClr val="246660"/>
              </a:solidFill>
              <a:latin typeface="Script MT Bold" pitchFamily="66" charset="0"/>
            </a:endParaRPr>
          </a:p>
        </p:txBody>
      </p:sp>
      <p:sp>
        <p:nvSpPr>
          <p:cNvPr id="20" name="TextBox 19"/>
          <p:cNvSpPr txBox="1"/>
          <p:nvPr/>
        </p:nvSpPr>
        <p:spPr>
          <a:xfrm>
            <a:off x="361373" y="6027003"/>
            <a:ext cx="8477827" cy="830997"/>
          </a:xfrm>
          <a:prstGeom prst="rect">
            <a:avLst/>
          </a:prstGeom>
          <a:noFill/>
        </p:spPr>
        <p:txBody>
          <a:bodyPr wrap="square" rtlCol="0">
            <a:spAutoFit/>
          </a:bodyPr>
          <a:lstStyle/>
          <a:p>
            <a:pPr algn="ctr"/>
            <a:r>
              <a:rPr lang="en-US" sz="4800" dirty="0" smtClean="0">
                <a:solidFill>
                  <a:srgbClr val="246660"/>
                </a:solidFill>
                <a:latin typeface="BRADDON" pitchFamily="2" charset="0"/>
              </a:rPr>
              <a:t>I couldn’t do it without you</a:t>
            </a:r>
            <a:endParaRPr lang="en-US" sz="4800" dirty="0">
              <a:solidFill>
                <a:srgbClr val="246660"/>
              </a:solidFill>
              <a:latin typeface="BRADDON" pitchFamily="2" charset="0"/>
            </a:endParaRPr>
          </a:p>
        </p:txBody>
      </p:sp>
      <p:sp>
        <p:nvSpPr>
          <p:cNvPr id="21" name="TextBox 20"/>
          <p:cNvSpPr txBox="1"/>
          <p:nvPr/>
        </p:nvSpPr>
        <p:spPr>
          <a:xfrm>
            <a:off x="0" y="1828800"/>
            <a:ext cx="3963824" cy="830997"/>
          </a:xfrm>
          <a:prstGeom prst="rect">
            <a:avLst/>
          </a:prstGeom>
          <a:noFill/>
        </p:spPr>
        <p:txBody>
          <a:bodyPr wrap="square" rtlCol="0">
            <a:spAutoFit/>
          </a:bodyPr>
          <a:lstStyle/>
          <a:p>
            <a:pPr algn="ctr"/>
            <a:r>
              <a:rPr lang="en-US" sz="4800" b="1" dirty="0" smtClean="0">
                <a:solidFill>
                  <a:srgbClr val="246660"/>
                </a:solidFill>
                <a:latin typeface="BRADDON" pitchFamily="2" charset="0"/>
              </a:rPr>
              <a:t>I believe in you</a:t>
            </a:r>
            <a:endParaRPr lang="en-US" sz="4800" b="1" dirty="0">
              <a:solidFill>
                <a:srgbClr val="246660"/>
              </a:solidFill>
              <a:latin typeface="BRADDON" pitchFamily="2" charset="0"/>
            </a:endParaRPr>
          </a:p>
        </p:txBody>
      </p:sp>
      <p:sp>
        <p:nvSpPr>
          <p:cNvPr id="22" name="TextBox 21"/>
          <p:cNvSpPr txBox="1"/>
          <p:nvPr/>
        </p:nvSpPr>
        <p:spPr>
          <a:xfrm>
            <a:off x="-152400" y="2438400"/>
            <a:ext cx="2438400" cy="1446550"/>
          </a:xfrm>
          <a:prstGeom prst="rect">
            <a:avLst/>
          </a:prstGeom>
          <a:noFill/>
        </p:spPr>
        <p:txBody>
          <a:bodyPr wrap="square" rtlCol="0">
            <a:spAutoFit/>
          </a:bodyPr>
          <a:lstStyle/>
          <a:p>
            <a:pPr algn="ctr"/>
            <a:r>
              <a:rPr lang="en-US" sz="8800" b="1" dirty="0" smtClean="0">
                <a:solidFill>
                  <a:srgbClr val="246660"/>
                </a:solidFill>
                <a:latin typeface="Juice ITC" pitchFamily="82" charset="0"/>
              </a:rPr>
              <a:t>FUNNY</a:t>
            </a:r>
            <a:endParaRPr lang="en-US" sz="8800" b="1" dirty="0">
              <a:solidFill>
                <a:srgbClr val="246660"/>
              </a:solidFill>
              <a:latin typeface="Juice ITC" pitchFamily="82" charset="0"/>
            </a:endParaRPr>
          </a:p>
        </p:txBody>
      </p:sp>
      <p:sp>
        <p:nvSpPr>
          <p:cNvPr id="23" name="TextBox 22"/>
          <p:cNvSpPr txBox="1"/>
          <p:nvPr/>
        </p:nvSpPr>
        <p:spPr>
          <a:xfrm>
            <a:off x="3601027" y="3921204"/>
            <a:ext cx="2113973" cy="1107996"/>
          </a:xfrm>
          <a:prstGeom prst="rect">
            <a:avLst/>
          </a:prstGeom>
          <a:noFill/>
        </p:spPr>
        <p:txBody>
          <a:bodyPr wrap="square" rtlCol="0">
            <a:spAutoFit/>
          </a:bodyPr>
          <a:lstStyle/>
          <a:p>
            <a:pPr algn="ctr"/>
            <a:r>
              <a:rPr lang="en-US" sz="6600" b="1" dirty="0" smtClean="0">
                <a:solidFill>
                  <a:srgbClr val="246660"/>
                </a:solidFill>
                <a:latin typeface="KG Makes You Stronger" pitchFamily="2" charset="0"/>
              </a:rPr>
              <a:t>WOW</a:t>
            </a:r>
            <a:endParaRPr lang="en-US" sz="6600" b="1" dirty="0">
              <a:solidFill>
                <a:srgbClr val="246660"/>
              </a:solidFill>
              <a:latin typeface="KG Makes You Stronger" pitchFamily="2" charset="0"/>
            </a:endParaRPr>
          </a:p>
        </p:txBody>
      </p:sp>
      <p:sp>
        <p:nvSpPr>
          <p:cNvPr id="24" name="TextBox 23"/>
          <p:cNvSpPr txBox="1"/>
          <p:nvPr/>
        </p:nvSpPr>
        <p:spPr>
          <a:xfrm>
            <a:off x="6400800" y="4831140"/>
            <a:ext cx="2743200" cy="1569660"/>
          </a:xfrm>
          <a:prstGeom prst="rect">
            <a:avLst/>
          </a:prstGeom>
          <a:noFill/>
        </p:spPr>
        <p:txBody>
          <a:bodyPr wrap="square" rtlCol="0">
            <a:spAutoFit/>
          </a:bodyPr>
          <a:lstStyle/>
          <a:p>
            <a:pPr algn="ctr"/>
            <a:r>
              <a:rPr lang="en-US" sz="7200" b="1" dirty="0" smtClean="0">
                <a:solidFill>
                  <a:srgbClr val="246660"/>
                </a:solidFill>
                <a:latin typeface="KG Makes You Stronger" pitchFamily="2" charset="0"/>
              </a:rPr>
              <a:t>I</a:t>
            </a:r>
            <a:r>
              <a:rPr lang="en-US" sz="800" b="1" dirty="0" smtClean="0">
                <a:solidFill>
                  <a:srgbClr val="246660"/>
                </a:solidFill>
                <a:latin typeface="KG Makes You Stronger" pitchFamily="2" charset="0"/>
              </a:rPr>
              <a:t> </a:t>
            </a:r>
            <a:r>
              <a:rPr lang="en-US" sz="9600" b="1" dirty="0" smtClean="0">
                <a:solidFill>
                  <a:srgbClr val="246660"/>
                </a:solidFill>
                <a:latin typeface="KG Makes You Stronger" pitchFamily="2" charset="0"/>
                <a:sym typeface="Symbol"/>
              </a:rPr>
              <a:t></a:t>
            </a:r>
            <a:r>
              <a:rPr lang="en-US" sz="800" b="1" dirty="0" smtClean="0">
                <a:solidFill>
                  <a:srgbClr val="246660"/>
                </a:solidFill>
                <a:latin typeface="KG Makes You Stronger" pitchFamily="2" charset="0"/>
                <a:sym typeface="Symbol"/>
              </a:rPr>
              <a:t> </a:t>
            </a:r>
            <a:r>
              <a:rPr lang="en-US" sz="7200" b="1" dirty="0" smtClean="0">
                <a:solidFill>
                  <a:srgbClr val="246660"/>
                </a:solidFill>
                <a:latin typeface="KG Makes You Stronger" pitchFamily="2" charset="0"/>
              </a:rPr>
              <a:t>U</a:t>
            </a:r>
            <a:endParaRPr lang="en-US" sz="7200" b="1" dirty="0">
              <a:solidFill>
                <a:srgbClr val="246660"/>
              </a:solidFill>
              <a:latin typeface="KG Makes You Stronger" pitchFamily="2" charset="0"/>
            </a:endParaRPr>
          </a:p>
        </p:txBody>
      </p:sp>
      <p:sp>
        <p:nvSpPr>
          <p:cNvPr id="25" name="TextBox 24"/>
          <p:cNvSpPr txBox="1"/>
          <p:nvPr/>
        </p:nvSpPr>
        <p:spPr>
          <a:xfrm>
            <a:off x="7010399" y="2895600"/>
            <a:ext cx="2133601" cy="1015663"/>
          </a:xfrm>
          <a:prstGeom prst="rect">
            <a:avLst/>
          </a:prstGeom>
          <a:noFill/>
        </p:spPr>
        <p:txBody>
          <a:bodyPr wrap="square" rtlCol="0">
            <a:spAutoFit/>
          </a:bodyPr>
          <a:lstStyle/>
          <a:p>
            <a:pPr algn="ctr"/>
            <a:r>
              <a:rPr lang="en-US" sz="6000" b="1" spc="-300" dirty="0" smtClean="0">
                <a:solidFill>
                  <a:srgbClr val="246660"/>
                </a:solidFill>
                <a:latin typeface="Mandingo" pitchFamily="2" charset="0"/>
              </a:rPr>
              <a:t>SUPER</a:t>
            </a:r>
            <a:endParaRPr lang="en-US" sz="6000" b="1" spc="-300" dirty="0">
              <a:solidFill>
                <a:srgbClr val="246660"/>
              </a:solidFill>
              <a:latin typeface="Mandingo" pitchFamily="2" charset="0"/>
            </a:endParaRPr>
          </a:p>
        </p:txBody>
      </p:sp>
    </p:spTree>
    <p:extLst>
      <p:ext uri="{BB962C8B-B14F-4D97-AF65-F5344CB8AC3E}">
        <p14:creationId xmlns:p14="http://schemas.microsoft.com/office/powerpoint/2010/main" val="2238227100"/>
      </p:ext>
    </p:extLst>
  </p:cSld>
  <p:clrMapOvr>
    <a:masterClrMapping/>
  </p:clrMapOvr>
  <mc:AlternateContent xmlns:mc="http://schemas.openxmlformats.org/markup-compatibility/2006" xmlns:p14="http://schemas.microsoft.com/office/powerpoint/2010/main">
    <mc:Choice Requires="p14">
      <p:transition spd="slow" p14:dur="1750" advClick="0" advTm="41000">
        <p:dissolve/>
      </p:transition>
    </mc:Choice>
    <mc:Fallback xmlns="">
      <p:transition spd="slow" advClick="0" advTm="41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0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par>
                          <p:cTn id="28" fill="hold">
                            <p:stCondLst>
                              <p:cond delay="12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par>
                          <p:cTn id="32" fill="hold">
                            <p:stCondLst>
                              <p:cond delay="14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par>
                          <p:cTn id="36" fill="hold">
                            <p:stCondLst>
                              <p:cond delay="165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par>
                          <p:cTn id="40" fill="hold">
                            <p:stCondLst>
                              <p:cond delay="18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childTnLst>
                          </p:cTn>
                        </p:par>
                        <p:par>
                          <p:cTn id="44" fill="hold">
                            <p:stCondLst>
                              <p:cond delay="205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childTnLst>
                                </p:cTn>
                              </p:par>
                            </p:childTnLst>
                          </p:cTn>
                        </p:par>
                        <p:par>
                          <p:cTn id="48" fill="hold">
                            <p:stCondLst>
                              <p:cond delay="22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0"/>
                                        <p:tgtEl>
                                          <p:spTgt spid="16"/>
                                        </p:tgtEl>
                                      </p:cBhvr>
                                    </p:animEffect>
                                  </p:childTnLst>
                                </p:cTn>
                              </p:par>
                            </p:childTnLst>
                          </p:cTn>
                        </p:par>
                        <p:par>
                          <p:cTn id="52" fill="hold">
                            <p:stCondLst>
                              <p:cond delay="245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000"/>
                                        <p:tgtEl>
                                          <p:spTgt spid="17"/>
                                        </p:tgtEl>
                                      </p:cBhvr>
                                    </p:animEffect>
                                  </p:childTnLst>
                                </p:cTn>
                              </p:par>
                            </p:childTnLst>
                          </p:cTn>
                        </p:par>
                        <p:par>
                          <p:cTn id="56" fill="hold">
                            <p:stCondLst>
                              <p:cond delay="265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000"/>
                                        <p:tgtEl>
                                          <p:spTgt spid="19"/>
                                        </p:tgtEl>
                                      </p:cBhvr>
                                    </p:animEffect>
                                  </p:childTnLst>
                                </p:cTn>
                              </p:par>
                            </p:childTnLst>
                          </p:cTn>
                        </p:par>
                        <p:par>
                          <p:cTn id="60" fill="hold">
                            <p:stCondLst>
                              <p:cond delay="285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000"/>
                                        <p:tgtEl>
                                          <p:spTgt spid="20"/>
                                        </p:tgtEl>
                                      </p:cBhvr>
                                    </p:animEffect>
                                  </p:childTnLst>
                                </p:cTn>
                              </p:par>
                            </p:childTnLst>
                          </p:cTn>
                        </p:par>
                        <p:par>
                          <p:cTn id="64" fill="hold">
                            <p:stCondLst>
                              <p:cond delay="3050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0"/>
                                        <p:tgtEl>
                                          <p:spTgt spid="21"/>
                                        </p:tgtEl>
                                      </p:cBhvr>
                                    </p:animEffect>
                                  </p:childTnLst>
                                </p:cTn>
                              </p:par>
                            </p:childTnLst>
                          </p:cTn>
                        </p:par>
                        <p:par>
                          <p:cTn id="68" fill="hold">
                            <p:stCondLst>
                              <p:cond delay="32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000"/>
                                        <p:tgtEl>
                                          <p:spTgt spid="22"/>
                                        </p:tgtEl>
                                      </p:cBhvr>
                                    </p:animEffect>
                                  </p:childTnLst>
                                </p:cTn>
                              </p:par>
                            </p:childTnLst>
                          </p:cTn>
                        </p:par>
                        <p:par>
                          <p:cTn id="72" fill="hold">
                            <p:stCondLst>
                              <p:cond delay="34500"/>
                            </p:stCondLst>
                            <p:childTnLst>
                              <p:par>
                                <p:cTn id="73" presetID="10" presetClass="entr" presetSubtype="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2000"/>
                                        <p:tgtEl>
                                          <p:spTgt spid="23"/>
                                        </p:tgtEl>
                                      </p:cBhvr>
                                    </p:animEffect>
                                  </p:childTnLst>
                                </p:cTn>
                              </p:par>
                            </p:childTnLst>
                          </p:cTn>
                        </p:par>
                        <p:par>
                          <p:cTn id="76" fill="hold">
                            <p:stCondLst>
                              <p:cond delay="36500"/>
                            </p:stCondLst>
                            <p:childTnLst>
                              <p:par>
                                <p:cTn id="77" presetID="10"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2000"/>
                                        <p:tgtEl>
                                          <p:spTgt spid="25"/>
                                        </p:tgtEl>
                                      </p:cBhvr>
                                    </p:animEffect>
                                  </p:childTnLst>
                                </p:cTn>
                              </p:par>
                            </p:childTnLst>
                          </p:cTn>
                        </p:par>
                        <p:par>
                          <p:cTn id="80" fill="hold">
                            <p:stCondLst>
                              <p:cond delay="38500"/>
                            </p:stCondLst>
                            <p:childTnLst>
                              <p:par>
                                <p:cTn id="81" presetID="10"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6" grpId="0"/>
      <p:bldP spid="17" grpId="0"/>
      <p:bldP spid="19" grpId="0"/>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1U1Q14FVyII/TCELspqujBI/AAAAAAAADrM/wU3fYsPW-ik/s1600/landscapebinder.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 contrast="10000"/>
                    </a14:imgEffect>
                  </a14:imgLayer>
                </a14:imgProps>
              </a:ext>
              <a:ext uri="{28A0092B-C50C-407E-A947-70E740481C1C}">
                <a14:useLocalDpi xmlns:a14="http://schemas.microsoft.com/office/drawing/2010/main" val="0"/>
              </a:ext>
            </a:extLst>
          </a:blip>
          <a:srcRect t="216" b="2909"/>
          <a:stretch/>
        </p:blipFill>
        <p:spPr bwMode="auto">
          <a:xfrm>
            <a:off x="-5256" y="31532"/>
            <a:ext cx="9149255" cy="6826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noAutofit/>
          </a:bodyPr>
          <a:lstStyle/>
          <a:p>
            <a:r>
              <a:rPr lang="en-US" sz="7200" dirty="0" smtClean="0">
                <a:latin typeface="Varsity Playbook" pitchFamily="2" charset="0"/>
              </a:rPr>
              <a:t>People see me as:</a:t>
            </a:r>
            <a:endParaRPr lang="en-US" sz="7200" dirty="0">
              <a:latin typeface="Varsity Playbook" pitchFamily="2" charset="0"/>
            </a:endParaRPr>
          </a:p>
        </p:txBody>
      </p:sp>
      <p:sp>
        <p:nvSpPr>
          <p:cNvPr id="3" name="Content Placeholder 2"/>
          <p:cNvSpPr>
            <a:spLocks noGrp="1"/>
          </p:cNvSpPr>
          <p:nvPr>
            <p:ph idx="1"/>
          </p:nvPr>
        </p:nvSpPr>
        <p:spPr>
          <a:xfrm>
            <a:off x="1295400" y="1646237"/>
            <a:ext cx="8229600" cy="4525963"/>
          </a:xfrm>
        </p:spPr>
        <p:txBody>
          <a:bodyPr>
            <a:normAutofit/>
          </a:bodyPr>
          <a:lstStyle/>
          <a:p>
            <a:r>
              <a:rPr lang="en-US" sz="4000" b="1" dirty="0" smtClean="0">
                <a:latin typeface="MV Boli" pitchFamily="2" charset="0"/>
                <a:cs typeface="MV Boli" pitchFamily="2" charset="0"/>
              </a:rPr>
              <a:t>The white Student Body President</a:t>
            </a:r>
          </a:p>
          <a:p>
            <a:r>
              <a:rPr lang="en-US" sz="4000" b="1" dirty="0" smtClean="0">
                <a:latin typeface="MV Boli" pitchFamily="2" charset="0"/>
                <a:cs typeface="MV Boli" pitchFamily="2" charset="0"/>
              </a:rPr>
              <a:t>The geek in the corner</a:t>
            </a:r>
          </a:p>
          <a:p>
            <a:r>
              <a:rPr lang="en-US" sz="4000" b="1" dirty="0" smtClean="0">
                <a:latin typeface="MV Boli" pitchFamily="2" charset="0"/>
                <a:cs typeface="MV Boli" pitchFamily="2" charset="0"/>
              </a:rPr>
              <a:t>The rich kid with an iPhone</a:t>
            </a:r>
          </a:p>
          <a:p>
            <a:r>
              <a:rPr lang="en-US" sz="4000" b="1" dirty="0" smtClean="0">
                <a:latin typeface="MV Boli" pitchFamily="2" charset="0"/>
                <a:cs typeface="MV Boli" pitchFamily="2" charset="0"/>
              </a:rPr>
              <a:t>The stupid gay kid</a:t>
            </a:r>
          </a:p>
          <a:p>
            <a:r>
              <a:rPr lang="en-US" sz="4000" b="1" dirty="0" smtClean="0">
                <a:latin typeface="MV Boli" pitchFamily="2" charset="0"/>
                <a:cs typeface="MV Boli" pitchFamily="2" charset="0"/>
              </a:rPr>
              <a:t>Nobody</a:t>
            </a:r>
          </a:p>
        </p:txBody>
      </p:sp>
    </p:spTree>
    <p:extLst>
      <p:ext uri="{BB962C8B-B14F-4D97-AF65-F5344CB8AC3E}">
        <p14:creationId xmlns:p14="http://schemas.microsoft.com/office/powerpoint/2010/main" val="1997352562"/>
      </p:ext>
    </p:extLst>
  </p:cSld>
  <p:clrMapOvr>
    <a:masterClrMapping/>
  </p:clrMapOvr>
  <mc:AlternateContent xmlns:mc="http://schemas.openxmlformats.org/markup-compatibility/2006" xmlns:p14="http://schemas.microsoft.com/office/powerpoint/2010/main">
    <mc:Choice Requires="p14">
      <p:transition spd="slow" p14:dur="20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5500"/>
                            </p:stCondLst>
                            <p:childTnLst>
                              <p:par>
                                <p:cTn id="13" presetID="10" presetClass="entr" presetSubtype="0" fill="hold" grpId="0"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8000"/>
                            </p:stCondLst>
                            <p:childTnLst>
                              <p:par>
                                <p:cTn id="17" presetID="10" presetClass="entr" presetSubtype="0" fill="hold" grpId="0"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10500"/>
                            </p:stCondLst>
                            <p:childTnLst>
                              <p:par>
                                <p:cTn id="21" presetID="10" presetClass="entr" presetSubtype="0" fill="hold" grpId="0"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par>
                          <p:cTn id="24" fill="hold">
                            <p:stCondLst>
                              <p:cond delay="13000"/>
                            </p:stCondLst>
                            <p:childTnLst>
                              <p:par>
                                <p:cTn id="25" presetID="10" presetClass="entr" presetSubtype="0" fill="hold" grpId="0" nodeType="afterEffect">
                                  <p:stCondLst>
                                    <p:cond delay="5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_1U1Q14FVyII/TCELspqujBI/AAAAAAAADrM/wU3fYsPW-ik/s1600/landscapebinder.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 contrast="10000"/>
                    </a14:imgEffect>
                  </a14:imgLayer>
                </a14:imgProps>
              </a:ext>
              <a:ext uri="{28A0092B-C50C-407E-A947-70E740481C1C}">
                <a14:useLocalDpi xmlns:a14="http://schemas.microsoft.com/office/drawing/2010/main" val="0"/>
              </a:ext>
            </a:extLst>
          </a:blip>
          <a:srcRect t="216" b="2909"/>
          <a:stretch/>
        </p:blipFill>
        <p:spPr bwMode="auto">
          <a:xfrm>
            <a:off x="-5256" y="31532"/>
            <a:ext cx="9149255" cy="6826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noAutofit/>
          </a:bodyPr>
          <a:lstStyle/>
          <a:p>
            <a:r>
              <a:rPr lang="en-US" sz="7200" dirty="0" smtClean="0">
                <a:latin typeface="Varsity Playbook" pitchFamily="2" charset="0"/>
              </a:rPr>
              <a:t>But in reality, I AM:</a:t>
            </a:r>
            <a:endParaRPr lang="en-US" sz="7200" dirty="0">
              <a:latin typeface="Varsity Playbook" pitchFamily="2" charset="0"/>
            </a:endParaRPr>
          </a:p>
        </p:txBody>
      </p:sp>
      <p:sp>
        <p:nvSpPr>
          <p:cNvPr id="3" name="Content Placeholder 2"/>
          <p:cNvSpPr>
            <a:spLocks noGrp="1"/>
          </p:cNvSpPr>
          <p:nvPr>
            <p:ph idx="1"/>
          </p:nvPr>
        </p:nvSpPr>
        <p:spPr>
          <a:xfrm>
            <a:off x="1295400" y="1447800"/>
            <a:ext cx="7467600" cy="5181600"/>
          </a:xfrm>
        </p:spPr>
        <p:txBody>
          <a:bodyPr>
            <a:normAutofit fontScale="92500"/>
          </a:bodyPr>
          <a:lstStyle/>
          <a:p>
            <a:r>
              <a:rPr lang="en-US" sz="3600" b="1" dirty="0" smtClean="0">
                <a:latin typeface="MV Boli" pitchFamily="2" charset="0"/>
                <a:cs typeface="MV Boli" pitchFamily="2" charset="0"/>
              </a:rPr>
              <a:t>Just like you</a:t>
            </a:r>
          </a:p>
          <a:p>
            <a:r>
              <a:rPr lang="en-US" sz="3600" b="1" dirty="0" smtClean="0">
                <a:latin typeface="MV Boli" pitchFamily="2" charset="0"/>
                <a:cs typeface="MV Boli" pitchFamily="2" charset="0"/>
              </a:rPr>
              <a:t>A hard-worker who studies all night to get good grades to go to college</a:t>
            </a:r>
          </a:p>
          <a:p>
            <a:r>
              <a:rPr lang="en-US" sz="3600" b="1" dirty="0" smtClean="0">
                <a:latin typeface="MV Boli" pitchFamily="2" charset="0"/>
                <a:cs typeface="MV Boli" pitchFamily="2" charset="0"/>
              </a:rPr>
              <a:t>Working to pay for my AP tests and afford my college tuition</a:t>
            </a:r>
          </a:p>
          <a:p>
            <a:r>
              <a:rPr lang="en-US" sz="3600" b="1" dirty="0" smtClean="0">
                <a:latin typeface="MV Boli" pitchFamily="2" charset="0"/>
                <a:cs typeface="MV Boli" pitchFamily="2" charset="0"/>
              </a:rPr>
              <a:t>Trying to find my identity and go to school</a:t>
            </a:r>
          </a:p>
          <a:p>
            <a:r>
              <a:rPr lang="en-US" sz="3600" b="1" dirty="0" smtClean="0">
                <a:latin typeface="MV Boli" pitchFamily="2" charset="0"/>
                <a:cs typeface="MV Boli" pitchFamily="2" charset="0"/>
              </a:rPr>
              <a:t>Trying to become somebody</a:t>
            </a:r>
          </a:p>
        </p:txBody>
      </p:sp>
    </p:spTree>
    <p:extLst>
      <p:ext uri="{BB962C8B-B14F-4D97-AF65-F5344CB8AC3E}">
        <p14:creationId xmlns:p14="http://schemas.microsoft.com/office/powerpoint/2010/main" val="2243872702"/>
      </p:ext>
    </p:extLst>
  </p:cSld>
  <p:clrMapOvr>
    <a:masterClrMapping/>
  </p:clrMapOvr>
  <mc:AlternateContent xmlns:mc="http://schemas.openxmlformats.org/markup-compatibility/2006" xmlns:p14="http://schemas.microsoft.com/office/powerpoint/2010/main">
    <mc:Choice Requires="p14">
      <p:transition spd="slow" p14:dur="20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5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3000"/>
                                        <p:tgtEl>
                                          <p:spTgt spid="3">
                                            <p:txEl>
                                              <p:pRg st="1" end="1"/>
                                            </p:txEl>
                                          </p:spTgt>
                                        </p:tgtEl>
                                      </p:cBhvr>
                                    </p:animEffect>
                                  </p:childTnLst>
                                </p:cTn>
                              </p:par>
                            </p:childTnLst>
                          </p:cTn>
                        </p:par>
                        <p:par>
                          <p:cTn id="16" fill="hold">
                            <p:stCondLst>
                              <p:cond delay="7000"/>
                            </p:stCondLst>
                            <p:childTnLst>
                              <p:par>
                                <p:cTn id="17" presetID="10" presetClass="entr" presetSubtype="0" fill="hold" grpId="0"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3000"/>
                                        <p:tgtEl>
                                          <p:spTgt spid="3">
                                            <p:txEl>
                                              <p:pRg st="2" end="2"/>
                                            </p:txEl>
                                          </p:spTgt>
                                        </p:tgtEl>
                                      </p:cBhvr>
                                    </p:animEffect>
                                  </p:childTnLst>
                                </p:cTn>
                              </p:par>
                            </p:childTnLst>
                          </p:cTn>
                        </p:par>
                        <p:par>
                          <p:cTn id="20" fill="hold">
                            <p:stCondLst>
                              <p:cond delay="10500"/>
                            </p:stCondLst>
                            <p:childTnLst>
                              <p:par>
                                <p:cTn id="21" presetID="10" presetClass="entr" presetSubtype="0" fill="hold" grpId="0"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500"/>
                                        <p:tgtEl>
                                          <p:spTgt spid="3">
                                            <p:txEl>
                                              <p:pRg st="3" end="3"/>
                                            </p:txEl>
                                          </p:spTgt>
                                        </p:tgtEl>
                                      </p:cBhvr>
                                    </p:animEffect>
                                  </p:childTnLst>
                                </p:cTn>
                              </p:par>
                            </p:childTnLst>
                          </p:cTn>
                        </p:par>
                        <p:par>
                          <p:cTn id="24" fill="hold">
                            <p:stCondLst>
                              <p:cond delay="13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4.bp.blogspot.com/_1U1Q14FVyII/TCELspqujBI/AAAAAAAADrM/wU3fYsPW-ik/s1600/landscapebinder.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 contrast="10000"/>
                    </a14:imgEffect>
                  </a14:imgLayer>
                </a14:imgProps>
              </a:ext>
              <a:ext uri="{28A0092B-C50C-407E-A947-70E740481C1C}">
                <a14:useLocalDpi xmlns:a14="http://schemas.microsoft.com/office/drawing/2010/main" val="0"/>
              </a:ext>
            </a:extLst>
          </a:blip>
          <a:srcRect t="216" b="2909"/>
          <a:stretch/>
        </p:blipFill>
        <p:spPr bwMode="auto">
          <a:xfrm>
            <a:off x="-5256" y="31532"/>
            <a:ext cx="9149255" cy="6826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noAutofit/>
          </a:bodyPr>
          <a:lstStyle/>
          <a:p>
            <a:r>
              <a:rPr lang="en-US" sz="7200" dirty="0" smtClean="0">
                <a:latin typeface="Varsity Playbook" pitchFamily="2" charset="0"/>
              </a:rPr>
              <a:t>Ultimately…</a:t>
            </a:r>
            <a:endParaRPr lang="en-US" sz="7200" dirty="0">
              <a:latin typeface="Varsity Playbook" pitchFamily="2" charset="0"/>
            </a:endParaRPr>
          </a:p>
        </p:txBody>
      </p:sp>
      <p:grpSp>
        <p:nvGrpSpPr>
          <p:cNvPr id="3" name="Group 2"/>
          <p:cNvGrpSpPr/>
          <p:nvPr/>
        </p:nvGrpSpPr>
        <p:grpSpPr>
          <a:xfrm>
            <a:off x="356911" y="1923004"/>
            <a:ext cx="8424918" cy="3868196"/>
            <a:chOff x="356911" y="1663187"/>
            <a:chExt cx="8424918" cy="3868196"/>
          </a:xfrm>
        </p:grpSpPr>
        <p:sp>
          <p:nvSpPr>
            <p:cNvPr id="9" name="Rectangle 8"/>
            <p:cNvSpPr/>
            <p:nvPr/>
          </p:nvSpPr>
          <p:spPr>
            <a:xfrm rot="21255078">
              <a:off x="564393" y="2693933"/>
              <a:ext cx="7863257" cy="23031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38" y1="24493" x2="94813" y2="24763"/>
                          <a14:foregroundMark x1="2750" y1="4330" x2="97438" y2="3924"/>
                          <a14:foregroundMark x1="98250" y1="5007" x2="95375" y2="90934"/>
                          <a14:foregroundMark x1="94813" y1="50203" x2="95188" y2="85250"/>
                          <a14:foregroundMark x1="95188" y1="85250" x2="95188" y2="85250"/>
                          <a14:foregroundMark x1="94500" y1="93505" x2="1188" y2="93099"/>
                          <a14:foregroundMark x1="93938" y1="76725" x2="2750" y2="77402"/>
                          <a14:foregroundMark x1="3813" y1="43031" x2="3813" y2="74425"/>
                          <a14:foregroundMark x1="5375" y1="43437" x2="2750" y2="43437"/>
                          <a14:foregroundMark x1="4813" y1="41543" x2="1750" y2="40866"/>
                          <a14:foregroundMark x1="21188" y1="26252" x2="32250" y2="26252"/>
                          <a14:foregroundMark x1="21375" y1="26252" x2="20500" y2="27064"/>
                          <a14:foregroundMark x1="9313" y1="25981" x2="7438" y2="26252"/>
                          <a14:foregroundMark x1="34313" y1="26658" x2="35500" y2="28146"/>
                          <a14:foregroundMark x1="38938" y1="27470" x2="38938" y2="27470"/>
                          <a14:foregroundMark x1="42563" y1="27740" x2="42563" y2="27740"/>
                          <a14:foregroundMark x1="60188" y1="28552" x2="60188" y2="28552"/>
                          <a14:foregroundMark x1="67438" y1="28146" x2="67438" y2="28146"/>
                          <a14:foregroundMark x1="91563" y1="26252" x2="91563" y2="26252"/>
                          <a14:foregroundMark x1="94313" y1="28146" x2="94625" y2="46414"/>
                          <a14:foregroundMark x1="93938" y1="28958" x2="93938" y2="28958"/>
                          <a14:foregroundMark x1="71188" y1="27470" x2="68438" y2="23681"/>
                          <a14:backgroundMark x1="6188" y1="30447" x2="8438" y2="58457"/>
                          <a14:backgroundMark x1="5688" y1="46820" x2="7563" y2="69553"/>
                          <a14:backgroundMark x1="9500" y1="66982" x2="85875" y2="68065"/>
                        </a14:backgroundRemoval>
                      </a14:imgEffect>
                    </a14:imgLayer>
                  </a14:imgProps>
                </a:ext>
                <a:ext uri="{28A0092B-C50C-407E-A947-70E740481C1C}">
                  <a14:useLocalDpi xmlns:a14="http://schemas.microsoft.com/office/drawing/2010/main" val="0"/>
                </a:ext>
              </a:extLst>
            </a:blip>
            <a:stretch>
              <a:fillRect/>
            </a:stretch>
          </p:blipFill>
          <p:spPr>
            <a:xfrm rot="21255078">
              <a:off x="356911" y="1663187"/>
              <a:ext cx="8424918" cy="3868196"/>
            </a:xfrm>
            <a:prstGeom prst="rect">
              <a:avLst/>
            </a:prstGeom>
            <a:ln w="28575">
              <a:solidFill>
                <a:schemeClr val="tx1"/>
              </a:solidFill>
            </a:ln>
            <a:effectLst>
              <a:outerShdw blurRad="63500" sx="101000" sy="101000" algn="ctr" rotWithShape="0">
                <a:prstClr val="black">
                  <a:alpha val="40000"/>
                </a:prstClr>
              </a:outerShdw>
            </a:effec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55078">
              <a:off x="825799" y="2837161"/>
              <a:ext cx="7410308" cy="1645920"/>
            </a:xfrm>
            <a:prstGeom prst="rect">
              <a:avLst/>
            </a:prstGeom>
            <a:noFill/>
            <a:ln w="9525">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27181368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750"/>
                                        <p:tgtEl>
                                          <p:spTgt spid="2"/>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fresnounified.org/dept/schools/campusculture/SAB/SAB%20Web%20Photos/human%20element%20rough%20draft%20shirt%20design.jpg"/>
          <p:cNvPicPr>
            <a:picLocks noChangeAspect="1" noChangeArrowheads="1"/>
          </p:cNvPicPr>
          <p:nvPr/>
        </p:nvPicPr>
        <p:blipFill rotWithShape="1">
          <a:blip r:embed="rId2">
            <a:extLst>
              <a:ext uri="{28A0092B-C50C-407E-A947-70E740481C1C}">
                <a14:useLocalDpi xmlns:a14="http://schemas.microsoft.com/office/drawing/2010/main" val="0"/>
              </a:ext>
            </a:extLst>
          </a:blip>
          <a:srcRect l="3751" t="6044" r="80607" b="63990"/>
          <a:stretch/>
        </p:blipFill>
        <p:spPr bwMode="auto">
          <a:xfrm>
            <a:off x="3029139" y="440668"/>
            <a:ext cx="3085722" cy="288539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8264" y="5299464"/>
            <a:ext cx="8087470" cy="1200329"/>
          </a:xfrm>
          <a:prstGeom prst="rect">
            <a:avLst/>
          </a:prstGeom>
          <a:noFill/>
        </p:spPr>
        <p:txBody>
          <a:bodyPr wrap="none" rtlCol="0">
            <a:spAutoFit/>
          </a:bodyPr>
          <a:lstStyle/>
          <a:p>
            <a:pPr algn="ctr"/>
            <a:r>
              <a:rPr lang="en-US" sz="2800" dirty="0" smtClean="0">
                <a:latin typeface="Berlin Sans FB Demi" pitchFamily="34" charset="0"/>
              </a:rPr>
              <a:t>Fresno Unified School District</a:t>
            </a:r>
          </a:p>
          <a:p>
            <a:pPr algn="ctr"/>
            <a:r>
              <a:rPr lang="en-US" sz="4400" dirty="0" smtClean="0">
                <a:latin typeface="Berlin Sans FB Demi" pitchFamily="34" charset="0"/>
              </a:rPr>
              <a:t>Student Advisory Board 2012-13</a:t>
            </a:r>
            <a:endParaRPr lang="en-US" sz="4400" dirty="0">
              <a:latin typeface="Berlin Sans FB Demi" pitchFamily="34" charset="0"/>
            </a:endParaRPr>
          </a:p>
        </p:txBody>
      </p:sp>
      <p:sp>
        <p:nvSpPr>
          <p:cNvPr id="4" name="TextBox 3"/>
          <p:cNvSpPr txBox="1"/>
          <p:nvPr/>
        </p:nvSpPr>
        <p:spPr>
          <a:xfrm>
            <a:off x="323528" y="3429000"/>
            <a:ext cx="8712968" cy="1754326"/>
          </a:xfrm>
          <a:prstGeom prst="rect">
            <a:avLst/>
          </a:prstGeom>
          <a:noFill/>
        </p:spPr>
        <p:txBody>
          <a:bodyPr wrap="square" rtlCol="0">
            <a:spAutoFit/>
          </a:bodyPr>
          <a:lstStyle/>
          <a:p>
            <a:r>
              <a:rPr lang="en-US" sz="3600" dirty="0" smtClean="0">
                <a:solidFill>
                  <a:srgbClr val="FF0000"/>
                </a:solidFill>
                <a:effectLst>
                  <a:outerShdw blurRad="38100" dist="38100" dir="2700000" algn="tl">
                    <a:srgbClr val="000000">
                      <a:alpha val="43137"/>
                    </a:srgbClr>
                  </a:outerShdw>
                </a:effectLst>
                <a:latin typeface="KG Makes You Stronger" pitchFamily="2" charset="0"/>
              </a:rPr>
              <a:t>Everyone, no matter who they are, where they came from, or what they look like, has one thing in common</a:t>
            </a:r>
            <a:r>
              <a:rPr lang="en-US" sz="2000" dirty="0" smtClean="0">
                <a:solidFill>
                  <a:srgbClr val="FF0000"/>
                </a:solidFill>
                <a:effectLst>
                  <a:outerShdw blurRad="38100" dist="38100" dir="2700000" algn="tl">
                    <a:srgbClr val="000000">
                      <a:alpha val="43137"/>
                    </a:srgbClr>
                  </a:outerShdw>
                </a:effectLst>
                <a:latin typeface="KG Makes You Stronger" pitchFamily="2" charset="0"/>
              </a:rPr>
              <a:t> </a:t>
            </a:r>
            <a:r>
              <a:rPr lang="en-US" sz="3600" dirty="0" smtClean="0">
                <a:solidFill>
                  <a:srgbClr val="FF0000"/>
                </a:solidFill>
                <a:effectLst>
                  <a:outerShdw blurRad="38100" dist="38100" dir="2700000" algn="tl">
                    <a:srgbClr val="000000">
                      <a:alpha val="43137"/>
                    </a:srgbClr>
                  </a:outerShdw>
                </a:effectLst>
                <a:latin typeface="KG Makes You Stronger" pitchFamily="2" charset="0"/>
              </a:rPr>
              <a:t>; They are HUMAN.</a:t>
            </a:r>
            <a:endParaRPr lang="en-US" sz="3600" dirty="0">
              <a:solidFill>
                <a:srgbClr val="FF0000"/>
              </a:solidFill>
              <a:effectLst>
                <a:outerShdw blurRad="38100" dist="38100" dir="2700000" algn="tl">
                  <a:srgbClr val="000000">
                    <a:alpha val="43137"/>
                  </a:srgbClr>
                </a:outerShdw>
              </a:effectLst>
              <a:latin typeface="KG Makes You Stronger" pitchFamily="2" charset="0"/>
            </a:endParaRPr>
          </a:p>
        </p:txBody>
      </p:sp>
    </p:spTree>
    <p:extLst>
      <p:ext uri="{BB962C8B-B14F-4D97-AF65-F5344CB8AC3E}">
        <p14:creationId xmlns:p14="http://schemas.microsoft.com/office/powerpoint/2010/main" val="4144108410"/>
      </p:ext>
    </p:extLst>
  </p:cSld>
  <p:clrMapOvr>
    <a:masterClrMapping/>
  </p:clrMapOvr>
  <mc:AlternateContent xmlns:mc="http://schemas.openxmlformats.org/markup-compatibility/2006" xmlns:p14="http://schemas.microsoft.com/office/powerpoint/2010/main">
    <mc:Choice Requires="p14">
      <p:transition spd="slow" p14:dur="1200" advTm="12000">
        <p:dissolve/>
      </p:transition>
    </mc:Choice>
    <mc:Fallback xmlns="">
      <p:transition spd="slow" advTm="12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4000"/>
                                        <p:tgtEl>
                                          <p:spTgt spid="4"/>
                                        </p:tgtEl>
                                      </p:cBhvr>
                                    </p:animEffect>
                                  </p:childTnLst>
                                </p:cTn>
                              </p:par>
                            </p:childTnLst>
                          </p:cTn>
                        </p:par>
                        <p:par>
                          <p:cTn id="14" fill="hold">
                            <p:stCondLst>
                              <p:cond delay="6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dirty="0" smtClean="0">
                <a:latin typeface="Bernard MT Condensed" pitchFamily="18" charset="0"/>
              </a:rPr>
              <a:t>How we got here:</a:t>
            </a:r>
            <a:endParaRPr lang="en-US" sz="5400" dirty="0">
              <a:latin typeface="Bernard MT Condensed" pitchFamily="18" charset="0"/>
            </a:endParaRPr>
          </a:p>
        </p:txBody>
      </p:sp>
      <p:sp>
        <p:nvSpPr>
          <p:cNvPr id="3" name="Content Placeholder 2"/>
          <p:cNvSpPr>
            <a:spLocks noGrp="1"/>
          </p:cNvSpPr>
          <p:nvPr>
            <p:ph idx="1"/>
          </p:nvPr>
        </p:nvSpPr>
        <p:spPr/>
        <p:txBody>
          <a:bodyPr>
            <a:normAutofit/>
          </a:bodyPr>
          <a:lstStyle/>
          <a:p>
            <a:r>
              <a:rPr lang="en-US" dirty="0" smtClean="0">
                <a:latin typeface="MV Boli" pitchFamily="2" charset="0"/>
                <a:cs typeface="MV Boli" pitchFamily="2" charset="0"/>
              </a:rPr>
              <a:t>The words ‘anti-bullying’ were not creating the change we wanted to see</a:t>
            </a:r>
          </a:p>
          <a:p>
            <a:r>
              <a:rPr lang="en-US" dirty="0" smtClean="0">
                <a:latin typeface="MV Boli" pitchFamily="2" charset="0"/>
                <a:cs typeface="MV Boli" pitchFamily="2" charset="0"/>
              </a:rPr>
              <a:t>Tired of hearing the slurs, hateful words, and feeling and observing actions</a:t>
            </a:r>
          </a:p>
          <a:p>
            <a:r>
              <a:rPr lang="en-US" dirty="0" smtClean="0">
                <a:latin typeface="MV Boli" pitchFamily="2" charset="0"/>
                <a:cs typeface="MV Boli" pitchFamily="2" charset="0"/>
              </a:rPr>
              <a:t>We wanted to make change</a:t>
            </a:r>
          </a:p>
          <a:p>
            <a:r>
              <a:rPr lang="en-US" dirty="0" smtClean="0">
                <a:latin typeface="MV Boli" pitchFamily="2" charset="0"/>
                <a:cs typeface="MV Boli" pitchFamily="2" charset="0"/>
              </a:rPr>
              <a:t>Kindness is a culture</a:t>
            </a:r>
          </a:p>
          <a:p>
            <a:r>
              <a:rPr lang="en-US" dirty="0">
                <a:latin typeface="MV Boli" pitchFamily="2" charset="0"/>
                <a:cs typeface="MV Boli" pitchFamily="2" charset="0"/>
              </a:rPr>
              <a:t>Vision: To protect and support each other through kindness as a culture</a:t>
            </a:r>
          </a:p>
          <a:p>
            <a:endParaRPr lang="en-US" dirty="0" smtClean="0">
              <a:latin typeface="MV Boli" pitchFamily="2" charset="0"/>
              <a:cs typeface="MV Boli" pitchFamily="2" charset="0"/>
            </a:endParaRPr>
          </a:p>
          <a:p>
            <a:endParaRPr lang="en-US" dirty="0">
              <a:latin typeface="MV Boli" pitchFamily="2" charset="0"/>
              <a:cs typeface="MV Boli" pitchFamily="2" charset="0"/>
            </a:endParaRPr>
          </a:p>
        </p:txBody>
      </p:sp>
      <p:cxnSp>
        <p:nvCxnSpPr>
          <p:cNvPr id="4" name="Straight Connector 3"/>
          <p:cNvCxnSpPr/>
          <p:nvPr/>
        </p:nvCxnSpPr>
        <p:spPr>
          <a:xfrm>
            <a:off x="419100" y="1219200"/>
            <a:ext cx="830580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15507080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8000"/>
                            </p:stCondLst>
                            <p:childTnLst>
                              <p:par>
                                <p:cTn id="13" presetID="10" presetClass="entr" presetSubtype="0" fill="hold" grpId="0"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12000"/>
                            </p:stCondLst>
                            <p:childTnLst>
                              <p:par>
                                <p:cTn id="17" presetID="10" presetClass="entr" presetSubtype="0" fill="hold" grpId="0"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20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932396077E5A44B342D9D8B3C7E88C" ma:contentTypeVersion="1" ma:contentTypeDescription="Create a new document." ma:contentTypeScope="" ma:versionID="09d3a7b3182982739f02044c6aeaea88">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04BC21-A137-4995-949C-2D5598A20EEE}"/>
</file>

<file path=customXml/itemProps2.xml><?xml version="1.0" encoding="utf-8"?>
<ds:datastoreItem xmlns:ds="http://schemas.openxmlformats.org/officeDocument/2006/customXml" ds:itemID="{7C80FB81-F013-43EB-B8FC-96E92EAAE63A}"/>
</file>

<file path=customXml/itemProps3.xml><?xml version="1.0" encoding="utf-8"?>
<ds:datastoreItem xmlns:ds="http://schemas.openxmlformats.org/officeDocument/2006/customXml" ds:itemID="{8D64D80A-7C83-45FF-9F27-60B64067D539}"/>
</file>

<file path=docProps/app.xml><?xml version="1.0" encoding="utf-8"?>
<Properties xmlns="http://schemas.openxmlformats.org/officeDocument/2006/extended-properties" xmlns:vt="http://schemas.openxmlformats.org/officeDocument/2006/docPropsVTypes">
  <TotalTime>1676</TotalTime>
  <Words>835</Words>
  <Application>Microsoft Office PowerPoint</Application>
  <PresentationFormat>On-screen Show (4:3)</PresentationFormat>
  <Paragraphs>178</Paragraphs>
  <Slides>34</Slides>
  <Notes>1</Notes>
  <HiddenSlides>0</HiddenSlides>
  <MMClips>2</MMClips>
  <ScaleCrop>false</ScaleCrop>
  <HeadingPairs>
    <vt:vector size="6" baseType="variant">
      <vt:variant>
        <vt:lpstr>Fonts Used</vt:lpstr>
      </vt:variant>
      <vt:variant>
        <vt:i4>34</vt:i4>
      </vt:variant>
      <vt:variant>
        <vt:lpstr>Theme</vt:lpstr>
      </vt:variant>
      <vt:variant>
        <vt:i4>1</vt:i4>
      </vt:variant>
      <vt:variant>
        <vt:lpstr>Slide Titles</vt:lpstr>
      </vt:variant>
      <vt:variant>
        <vt:i4>34</vt:i4>
      </vt:variant>
    </vt:vector>
  </HeadingPairs>
  <TitlesOfParts>
    <vt:vector size="69" baseType="lpstr">
      <vt:lpstr>A Yummy Apology</vt:lpstr>
      <vt:lpstr>Agency FB</vt:lpstr>
      <vt:lpstr>American Purpose Casual 01</vt:lpstr>
      <vt:lpstr>American Purpose Casual 02</vt:lpstr>
      <vt:lpstr>Arial</vt:lpstr>
      <vt:lpstr>Arial Black</vt:lpstr>
      <vt:lpstr>Berlin Sans FB</vt:lpstr>
      <vt:lpstr>Berlin Sans FB Demi</vt:lpstr>
      <vt:lpstr>Bernard MT Condensed</vt:lpstr>
      <vt:lpstr>Boopee</vt:lpstr>
      <vt:lpstr>BRADDON</vt:lpstr>
      <vt:lpstr>BUMP</vt:lpstr>
      <vt:lpstr>Calibri</vt:lpstr>
      <vt:lpstr>CLARENCE</vt:lpstr>
      <vt:lpstr>CODY</vt:lpstr>
      <vt:lpstr>DARNELL</vt:lpstr>
      <vt:lpstr>DENISE</vt:lpstr>
      <vt:lpstr>DESIGN</vt:lpstr>
      <vt:lpstr>DIANE</vt:lpstr>
      <vt:lpstr>Eras Demi ITC</vt:lpstr>
      <vt:lpstr>Inkpen2 Script</vt:lpstr>
      <vt:lpstr>Jivetalk</vt:lpstr>
      <vt:lpstr>Juice ITC</vt:lpstr>
      <vt:lpstr>KG Makes You Stronger</vt:lpstr>
      <vt:lpstr>Mandingo</vt:lpstr>
      <vt:lpstr>MV Boli</vt:lpstr>
      <vt:lpstr>NewRocker</vt:lpstr>
      <vt:lpstr>PAINTSTROKE</vt:lpstr>
      <vt:lpstr>Pupcat</vt:lpstr>
      <vt:lpstr>Script MT Bold</vt:lpstr>
      <vt:lpstr>Segoe Print</vt:lpstr>
      <vt:lpstr>Symbol</vt:lpstr>
      <vt:lpstr>Varsity Playbook</vt:lpstr>
      <vt:lpstr>Wingdings</vt:lpstr>
      <vt:lpstr>Office Theme</vt:lpstr>
      <vt:lpstr>PowerPoint Presentation</vt:lpstr>
      <vt:lpstr>PowerPoint Presentation</vt:lpstr>
      <vt:lpstr>PowerPoint Presentation</vt:lpstr>
      <vt:lpstr>PowerPoint Presentation</vt:lpstr>
      <vt:lpstr>People see me as:</vt:lpstr>
      <vt:lpstr>But in reality, I AM:</vt:lpstr>
      <vt:lpstr>Ultimately…</vt:lpstr>
      <vt:lpstr>PowerPoint Presentation</vt:lpstr>
      <vt:lpstr>How we got here:</vt:lpstr>
      <vt:lpstr>Where we want 2 go:</vt:lpstr>
      <vt:lpstr>Things We Need</vt:lpstr>
      <vt:lpstr>Things We’ve Learned</vt:lpstr>
      <vt:lpstr>A small action can start a chain reaction – be the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Lee</dc:creator>
  <cp:lastModifiedBy>Leslie Loewen</cp:lastModifiedBy>
  <cp:revision>73</cp:revision>
  <dcterms:created xsi:type="dcterms:W3CDTF">2013-04-08T16:17:35Z</dcterms:created>
  <dcterms:modified xsi:type="dcterms:W3CDTF">2014-10-24T08:07:03Z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0x01010060932396077E5A44B342D9D8B3C7E88C</vt:lpwstr>
  </property>
  <property fmtid="{D5CDD505-2E9C-101B-9397-08002B2CF9AE}" pid="3" name="Order">
    <vt:r8>1349100</vt:r8>
  </property>
</Properties>
</file>